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Lst>
  <p:notesMasterIdLst>
    <p:notesMasterId r:id="rId27"/>
  </p:notesMasterIdLst>
  <p:handoutMasterIdLst>
    <p:handoutMasterId r:id="rId28"/>
  </p:handoutMasterIdLst>
  <p:sldIdLst>
    <p:sldId id="410" r:id="rId5"/>
    <p:sldId id="383" r:id="rId6"/>
    <p:sldId id="426" r:id="rId7"/>
    <p:sldId id="425" r:id="rId8"/>
    <p:sldId id="420" r:id="rId9"/>
    <p:sldId id="421" r:id="rId10"/>
    <p:sldId id="411" r:id="rId11"/>
    <p:sldId id="414" r:id="rId12"/>
    <p:sldId id="415" r:id="rId13"/>
    <p:sldId id="416" r:id="rId14"/>
    <p:sldId id="417" r:id="rId15"/>
    <p:sldId id="419" r:id="rId16"/>
    <p:sldId id="424" r:id="rId17"/>
    <p:sldId id="427" r:id="rId18"/>
    <p:sldId id="413" r:id="rId19"/>
    <p:sldId id="412" r:id="rId20"/>
    <p:sldId id="391" r:id="rId21"/>
    <p:sldId id="404" r:id="rId22"/>
    <p:sldId id="398" r:id="rId23"/>
    <p:sldId id="418" r:id="rId24"/>
    <p:sldId id="422" r:id="rId25"/>
    <p:sldId id="423" r:id="rId26"/>
  </p:sldIdLst>
  <p:sldSz cx="12192000" cy="6858000"/>
  <p:notesSz cx="6858000" cy="9144000"/>
  <p:defaultTextStyle>
    <a:defPPr rtl="0">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eu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8" autoAdjust="0"/>
    <p:restoredTop sz="96747" autoAdjust="0"/>
  </p:normalViewPr>
  <p:slideViewPr>
    <p:cSldViewPr snapToGrid="0">
      <p:cViewPr varScale="1">
        <p:scale>
          <a:sx n="70" d="100"/>
          <a:sy n="70" d="100"/>
        </p:scale>
        <p:origin x="82" y="6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97" d="100"/>
          <a:sy n="97" d="100"/>
        </p:scale>
        <p:origin x="361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E7829D4B-412A-499A-8D4F-B904ADB5D0BE}" type="datetime1">
              <a:rPr lang="fr-FR" smtClean="0"/>
              <a:t>16/12/2025</a:t>
            </a:fld>
            <a:endParaRPr lang="fr-FR" dirty="0"/>
          </a:p>
        </p:txBody>
      </p:sp>
      <p:sp>
        <p:nvSpPr>
          <p:cNvPr id="6" name="Espace réservé du numéro de diapositive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E2C230DF-5933-439D-898F-38E9AC9BA688}" type="slidenum">
              <a:rPr lang="fr-FR" smtClean="0"/>
              <a:t>‹N°›</a:t>
            </a:fld>
            <a:endParaRPr lang="fr-FR" dirty="0"/>
          </a:p>
        </p:txBody>
      </p:sp>
      <p:sp>
        <p:nvSpPr>
          <p:cNvPr id="7" name="Espace réservé du pied de page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fr-FR" sz="1200"/>
            </a:lvl1pPr>
          </a:lstStyle>
          <a:p>
            <a:pPr rtl="0"/>
            <a:r>
              <a:rPr lang="en-US"/>
              <a:t>Tiburce Rioult BTS SIO 2024-2026</a:t>
            </a:r>
            <a:endParaRPr lang="fr-FR" dirty="0"/>
          </a:p>
        </p:txBody>
      </p:sp>
      <p:sp>
        <p:nvSpPr>
          <p:cNvPr id="8" name="Espace réservé de l’en-tête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CCE360E1-1F2F-4ECC-8A8D-37670FD54F5F}" type="datetime1">
              <a:rPr lang="fr-FR" smtClean="0"/>
              <a:t>16/12/2025</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fr-FR"/>
            </a:defPPr>
          </a:lstStyle>
          <a:p>
            <a:pPr rtl="0"/>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fr-FR"/>
            </a:defPPr>
          </a:lstStyle>
          <a:p>
            <a:pPr lvl="0" rtl="0"/>
            <a:r>
              <a:rPr lang="fr-FR"/>
              <a:t>Modifiez les styles du texte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fr-FR" sz="1200"/>
            </a:lvl1pPr>
          </a:lstStyle>
          <a:p>
            <a:pPr rtl="0"/>
            <a:r>
              <a:rPr lang="en-US"/>
              <a:t>Tiburce Rioult BTS SIO 2024-2026</a:t>
            </a:r>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A89C7E07-3C67-C64C-8DA0-0404F6303970}" type="slidenum">
              <a:rPr lang="fr-FR" smtClean="0"/>
              <a:t>‹N°›</a:t>
            </a:fld>
            <a:endParaRPr lang="fr-FR"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lang="fr-FR" sz="1200" kern="1200">
        <a:solidFill>
          <a:schemeClr val="tx1"/>
        </a:solidFill>
        <a:latin typeface="+mn-lt"/>
        <a:ea typeface="+mn-ea"/>
        <a:cs typeface="+mn-cs"/>
      </a:defRPr>
    </a:lvl1pPr>
    <a:lvl2pPr marL="457200" algn="l" defTabSz="914400" rtl="0" eaLnBrk="1" latinLnBrk="0" hangingPunct="1">
      <a:defRPr lang="fr-FR" sz="1200" kern="1200">
        <a:solidFill>
          <a:schemeClr val="tx1"/>
        </a:solidFill>
        <a:latin typeface="+mn-lt"/>
        <a:ea typeface="+mn-ea"/>
        <a:cs typeface="+mn-cs"/>
      </a:defRPr>
    </a:lvl2pPr>
    <a:lvl3pPr marL="914400" algn="l" defTabSz="914400" rtl="0" eaLnBrk="1" latinLnBrk="0" hangingPunct="1">
      <a:defRPr lang="fr-FR" sz="1200" kern="1200">
        <a:solidFill>
          <a:schemeClr val="tx1"/>
        </a:solidFill>
        <a:latin typeface="+mn-lt"/>
        <a:ea typeface="+mn-ea"/>
        <a:cs typeface="+mn-cs"/>
      </a:defRPr>
    </a:lvl3pPr>
    <a:lvl4pPr marL="1371600" algn="l" defTabSz="914400" rtl="0" eaLnBrk="1" latinLnBrk="0" hangingPunct="1">
      <a:defRPr lang="fr-FR" sz="1200" kern="1200">
        <a:solidFill>
          <a:schemeClr val="tx1"/>
        </a:solidFill>
        <a:latin typeface="+mn-lt"/>
        <a:ea typeface="+mn-ea"/>
        <a:cs typeface="+mn-cs"/>
      </a:defRPr>
    </a:lvl4pPr>
    <a:lvl5pPr marL="1828800" algn="l" defTabSz="914400" rtl="0" eaLnBrk="1" latinLnBrk="0" hangingPunct="1">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A89C7E07-3C67-C64C-8DA0-0404F6303970}" type="slidenum">
              <a:rPr lang="fr-FR" smtClean="0"/>
              <a:t>1</a:t>
            </a:fld>
            <a:endParaRPr lang="fr-FR" dirty="0"/>
          </a:p>
        </p:txBody>
      </p:sp>
      <p:sp>
        <p:nvSpPr>
          <p:cNvPr id="5" name="Espace réservé du pied de page 4">
            <a:extLst>
              <a:ext uri="{FF2B5EF4-FFF2-40B4-BE49-F238E27FC236}">
                <a16:creationId xmlns:a16="http://schemas.microsoft.com/office/drawing/2014/main" id="{39B356AB-1FE1-9745-934C-4B29B49F4229}"/>
              </a:ext>
            </a:extLst>
          </p:cNvPr>
          <p:cNvSpPr>
            <a:spLocks noGrp="1"/>
          </p:cNvSpPr>
          <p:nvPr>
            <p:ph type="ftr" sz="quarter" idx="4"/>
          </p:nvPr>
        </p:nvSpPr>
        <p:spPr/>
        <p:txBody>
          <a:bodyPr/>
          <a:lstStyle/>
          <a:p>
            <a:pPr rtl="0"/>
            <a:r>
              <a:rPr lang="en-US"/>
              <a:t>Tiburce Rioult BTS SIO 2024-2026</a:t>
            </a:r>
            <a:endParaRPr lang="fr-FR" dirty="0"/>
          </a:p>
        </p:txBody>
      </p:sp>
    </p:spTree>
    <p:extLst>
      <p:ext uri="{BB962C8B-B14F-4D97-AF65-F5344CB8AC3E}">
        <p14:creationId xmlns:p14="http://schemas.microsoft.com/office/powerpoint/2010/main" val="1092453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A89C7E07-3C67-C64C-8DA0-0404F6303970}" type="slidenum">
              <a:rPr lang="fr-FR" smtClean="0"/>
              <a:t>2</a:t>
            </a:fld>
            <a:endParaRPr lang="fr-FR" dirty="0"/>
          </a:p>
        </p:txBody>
      </p:sp>
      <p:sp>
        <p:nvSpPr>
          <p:cNvPr id="5" name="Espace réservé du pied de page 4">
            <a:extLst>
              <a:ext uri="{FF2B5EF4-FFF2-40B4-BE49-F238E27FC236}">
                <a16:creationId xmlns:a16="http://schemas.microsoft.com/office/drawing/2014/main" id="{07123C7F-EDA8-D866-308E-9D347C616579}"/>
              </a:ext>
            </a:extLst>
          </p:cNvPr>
          <p:cNvSpPr>
            <a:spLocks noGrp="1"/>
          </p:cNvSpPr>
          <p:nvPr>
            <p:ph type="ftr" sz="quarter" idx="4"/>
          </p:nvPr>
        </p:nvSpPr>
        <p:spPr/>
        <p:txBody>
          <a:bodyPr/>
          <a:lstStyle/>
          <a:p>
            <a:pPr rtl="0"/>
            <a:r>
              <a:rPr lang="en-US"/>
              <a:t>Tiburce Rioult BTS SIO 2024-2026</a:t>
            </a:r>
            <a:endParaRPr lang="fr-FR" dirty="0"/>
          </a:p>
        </p:txBody>
      </p:sp>
    </p:spTree>
    <p:extLst>
      <p:ext uri="{BB962C8B-B14F-4D97-AF65-F5344CB8AC3E}">
        <p14:creationId xmlns:p14="http://schemas.microsoft.com/office/powerpoint/2010/main" val="3113416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A89C7E07-3C67-C64C-8DA0-0404F6303970}" type="slidenum">
              <a:rPr lang="fr-FR" smtClean="0"/>
              <a:t>5</a:t>
            </a:fld>
            <a:endParaRPr lang="fr-FR" dirty="0"/>
          </a:p>
        </p:txBody>
      </p:sp>
      <p:sp>
        <p:nvSpPr>
          <p:cNvPr id="5" name="Espace réservé du pied de page 4">
            <a:extLst>
              <a:ext uri="{FF2B5EF4-FFF2-40B4-BE49-F238E27FC236}">
                <a16:creationId xmlns:a16="http://schemas.microsoft.com/office/drawing/2014/main" id="{07123C7F-EDA8-D866-308E-9D347C616579}"/>
              </a:ext>
            </a:extLst>
          </p:cNvPr>
          <p:cNvSpPr>
            <a:spLocks noGrp="1"/>
          </p:cNvSpPr>
          <p:nvPr>
            <p:ph type="ftr" sz="quarter" idx="4"/>
          </p:nvPr>
        </p:nvSpPr>
        <p:spPr/>
        <p:txBody>
          <a:bodyPr/>
          <a:lstStyle/>
          <a:p>
            <a:pPr rtl="0"/>
            <a:r>
              <a:rPr lang="en-US"/>
              <a:t>Tiburce Rioult BTS SIO 2024-2026</a:t>
            </a:r>
            <a:endParaRPr lang="fr-FR" dirty="0"/>
          </a:p>
        </p:txBody>
      </p:sp>
    </p:spTree>
    <p:extLst>
      <p:ext uri="{BB962C8B-B14F-4D97-AF65-F5344CB8AC3E}">
        <p14:creationId xmlns:p14="http://schemas.microsoft.com/office/powerpoint/2010/main" val="4077166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A89C7E07-3C67-C64C-8DA0-0404F6303970}" type="slidenum">
              <a:rPr lang="fr-FR" smtClean="0"/>
              <a:t>6</a:t>
            </a:fld>
            <a:endParaRPr lang="fr-FR" dirty="0"/>
          </a:p>
        </p:txBody>
      </p:sp>
      <p:sp>
        <p:nvSpPr>
          <p:cNvPr id="5" name="Espace réservé du pied de page 4">
            <a:extLst>
              <a:ext uri="{FF2B5EF4-FFF2-40B4-BE49-F238E27FC236}">
                <a16:creationId xmlns:a16="http://schemas.microsoft.com/office/drawing/2014/main" id="{07123C7F-EDA8-D866-308E-9D347C616579}"/>
              </a:ext>
            </a:extLst>
          </p:cNvPr>
          <p:cNvSpPr>
            <a:spLocks noGrp="1"/>
          </p:cNvSpPr>
          <p:nvPr>
            <p:ph type="ftr" sz="quarter" idx="4"/>
          </p:nvPr>
        </p:nvSpPr>
        <p:spPr/>
        <p:txBody>
          <a:bodyPr/>
          <a:lstStyle/>
          <a:p>
            <a:pPr rtl="0"/>
            <a:r>
              <a:rPr lang="en-US"/>
              <a:t>Tiburce Rioult BTS SIO 2024-2026</a:t>
            </a:r>
            <a:endParaRPr lang="fr-FR" dirty="0"/>
          </a:p>
        </p:txBody>
      </p:sp>
    </p:spTree>
    <p:extLst>
      <p:ext uri="{BB962C8B-B14F-4D97-AF65-F5344CB8AC3E}">
        <p14:creationId xmlns:p14="http://schemas.microsoft.com/office/powerpoint/2010/main" val="4038951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A89C7E07-3C67-C64C-8DA0-0404F6303970}" type="slidenum">
              <a:rPr lang="fr-FR" smtClean="0"/>
              <a:t>17</a:t>
            </a:fld>
            <a:endParaRPr lang="fr-FR" dirty="0"/>
          </a:p>
        </p:txBody>
      </p:sp>
      <p:sp>
        <p:nvSpPr>
          <p:cNvPr id="5" name="Espace réservé du pied de page 4">
            <a:extLst>
              <a:ext uri="{FF2B5EF4-FFF2-40B4-BE49-F238E27FC236}">
                <a16:creationId xmlns:a16="http://schemas.microsoft.com/office/drawing/2014/main" id="{6B50AB04-6AE4-CCA0-6971-B374982A856D}"/>
              </a:ext>
            </a:extLst>
          </p:cNvPr>
          <p:cNvSpPr>
            <a:spLocks noGrp="1"/>
          </p:cNvSpPr>
          <p:nvPr>
            <p:ph type="ftr" sz="quarter" idx="4"/>
          </p:nvPr>
        </p:nvSpPr>
        <p:spPr/>
        <p:txBody>
          <a:bodyPr/>
          <a:lstStyle/>
          <a:p>
            <a:pPr rtl="0"/>
            <a:r>
              <a:rPr lang="en-US"/>
              <a:t>Tiburce Rioult BTS SIO 2024-2026</a:t>
            </a:r>
            <a:endParaRPr lang="fr-FR" dirty="0"/>
          </a:p>
        </p:txBody>
      </p:sp>
    </p:spTree>
    <p:extLst>
      <p:ext uri="{BB962C8B-B14F-4D97-AF65-F5344CB8AC3E}">
        <p14:creationId xmlns:p14="http://schemas.microsoft.com/office/powerpoint/2010/main" val="3908276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A89C7E07-3C67-C64C-8DA0-0404F6303970}" type="slidenum">
              <a:rPr lang="fr-FR" smtClean="0"/>
              <a:t>18</a:t>
            </a:fld>
            <a:endParaRPr lang="fr-FR" dirty="0"/>
          </a:p>
        </p:txBody>
      </p:sp>
      <p:sp>
        <p:nvSpPr>
          <p:cNvPr id="5" name="Espace réservé du pied de page 4">
            <a:extLst>
              <a:ext uri="{FF2B5EF4-FFF2-40B4-BE49-F238E27FC236}">
                <a16:creationId xmlns:a16="http://schemas.microsoft.com/office/drawing/2014/main" id="{28EC55EA-5247-6F84-31AA-85EB4189181E}"/>
              </a:ext>
            </a:extLst>
          </p:cNvPr>
          <p:cNvSpPr>
            <a:spLocks noGrp="1"/>
          </p:cNvSpPr>
          <p:nvPr>
            <p:ph type="ftr" sz="quarter" idx="4"/>
          </p:nvPr>
        </p:nvSpPr>
        <p:spPr/>
        <p:txBody>
          <a:bodyPr/>
          <a:lstStyle/>
          <a:p>
            <a:pPr rtl="0"/>
            <a:r>
              <a:rPr lang="en-US"/>
              <a:t>Tiburce Rioult BTS SIO 2024-2026</a:t>
            </a:r>
            <a:endParaRPr lang="fr-FR" dirty="0"/>
          </a:p>
        </p:txBody>
      </p:sp>
    </p:spTree>
    <p:extLst>
      <p:ext uri="{BB962C8B-B14F-4D97-AF65-F5344CB8AC3E}">
        <p14:creationId xmlns:p14="http://schemas.microsoft.com/office/powerpoint/2010/main" val="634596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A89C7E07-3C67-C64C-8DA0-0404F6303970}" type="slidenum">
              <a:rPr lang="fr-FR" smtClean="0"/>
              <a:t>19</a:t>
            </a:fld>
            <a:endParaRPr lang="fr-FR" dirty="0"/>
          </a:p>
        </p:txBody>
      </p:sp>
      <p:sp>
        <p:nvSpPr>
          <p:cNvPr id="5" name="Espace réservé du pied de page 4">
            <a:extLst>
              <a:ext uri="{FF2B5EF4-FFF2-40B4-BE49-F238E27FC236}">
                <a16:creationId xmlns:a16="http://schemas.microsoft.com/office/drawing/2014/main" id="{7C05B3DF-3FF5-0C4B-5C7A-11AC97D9C007}"/>
              </a:ext>
            </a:extLst>
          </p:cNvPr>
          <p:cNvSpPr>
            <a:spLocks noGrp="1"/>
          </p:cNvSpPr>
          <p:nvPr>
            <p:ph type="ftr" sz="quarter" idx="4"/>
          </p:nvPr>
        </p:nvSpPr>
        <p:spPr/>
        <p:txBody>
          <a:bodyPr/>
          <a:lstStyle/>
          <a:p>
            <a:pPr rtl="0"/>
            <a:r>
              <a:rPr lang="en-US"/>
              <a:t>Tiburce Rioult BTS SIO 2024-2026</a:t>
            </a:r>
            <a:endParaRPr lang="fr-FR" dirty="0"/>
          </a:p>
        </p:txBody>
      </p:sp>
    </p:spTree>
    <p:extLst>
      <p:ext uri="{BB962C8B-B14F-4D97-AF65-F5344CB8AC3E}">
        <p14:creationId xmlns:p14="http://schemas.microsoft.com/office/powerpoint/2010/main" val="1765923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1">
    <p:bg>
      <p:bgPr>
        <a:solidFill>
          <a:schemeClr val="tx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rtlCol="0" anchor="b">
            <a:noAutofit/>
          </a:bodyPr>
          <a:lstStyle>
            <a:lvl1pPr algn="l">
              <a:lnSpc>
                <a:spcPct val="80000"/>
              </a:lnSpc>
              <a:defRPr lang="fr-FR" sz="6000" b="1" i="0" spc="100" baseline="0">
                <a:solidFill>
                  <a:schemeClr val="bg1"/>
                </a:solidFill>
                <a:latin typeface="+mj-lt"/>
              </a:defRPr>
            </a:lvl1pPr>
          </a:lstStyle>
          <a:p>
            <a:pPr rtl="0"/>
            <a:r>
              <a:rPr lang="fr-FR"/>
              <a:t>Cliquez pour ajouter un titre </a:t>
            </a:r>
          </a:p>
        </p:txBody>
      </p:sp>
      <p:grpSp>
        <p:nvGrpSpPr>
          <p:cNvPr id="9" name="Groupe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orme libre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1" name="Forme libre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2" name="Forme libre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cxnSp>
        <p:nvCxnSpPr>
          <p:cNvPr id="13" name="Connecteur droit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contenu et tableau">
    <p:bg>
      <p:bgPr>
        <a:solidFill>
          <a:schemeClr val="tx1"/>
        </a:solidFill>
        <a:effectLst/>
      </p:bgPr>
    </p:bg>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orme libre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5" name="Forme libre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7" name="Forme libre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sp>
        <p:nvSpPr>
          <p:cNvPr id="16" name="Titr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rtlCol="0" anchor="b" anchorCtr="0">
            <a:noAutofit/>
          </a:bodyPr>
          <a:lstStyle>
            <a:lvl1pPr>
              <a:defRPr lang="fr-FR" sz="4400" b="1" i="0">
                <a:solidFill>
                  <a:schemeClr val="bg1"/>
                </a:solidFill>
                <a:latin typeface="+mj-lt"/>
              </a:defRPr>
            </a:lvl1pPr>
          </a:lstStyle>
          <a:p>
            <a:pPr rtl="0"/>
            <a:r>
              <a:rPr lang="fr-FR"/>
              <a:t>Cliquez pour ajouter un titre </a:t>
            </a:r>
          </a:p>
        </p:txBody>
      </p:sp>
      <p:cxnSp>
        <p:nvCxnSpPr>
          <p:cNvPr id="4" name="Connecteur droit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Espace réservé du contenu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rtlCol="0">
            <a:normAutofit/>
          </a:bodyPr>
          <a:lstStyle>
            <a:lvl1pPr marL="0" indent="0">
              <a:spcBef>
                <a:spcPts val="1800"/>
              </a:spcBef>
              <a:buFont typeface="Arial" panose="020B0604020202020204" pitchFamily="34" charset="0"/>
              <a:buNone/>
              <a:defRPr lang="fr-FR" sz="2000"/>
            </a:lvl1pPr>
            <a:lvl2pPr marL="457200" indent="0">
              <a:spcBef>
                <a:spcPts val="1800"/>
              </a:spcBef>
              <a:buNone/>
              <a:defRPr lang="fr-FR" sz="2000"/>
            </a:lvl2pPr>
            <a:lvl3pPr marL="914400" indent="0">
              <a:spcBef>
                <a:spcPts val="1800"/>
              </a:spcBef>
              <a:buNone/>
              <a:defRPr lang="fr-FR" sz="2000"/>
            </a:lvl3pPr>
            <a:lvl4pPr marL="1371600" indent="0">
              <a:spcBef>
                <a:spcPts val="1800"/>
              </a:spcBef>
              <a:buNone/>
              <a:defRPr lang="fr-FR" sz="2000"/>
            </a:lvl4pPr>
            <a:lvl5pPr marL="1828800" indent="0">
              <a:spcBef>
                <a:spcPts val="1800"/>
              </a:spcBef>
              <a:buNone/>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contenu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rtlCol="0">
            <a:normAutofit/>
          </a:bodyPr>
          <a:lstStyle>
            <a:lvl1pPr marL="0" indent="0">
              <a:spcBef>
                <a:spcPts val="1800"/>
              </a:spcBef>
              <a:buNone/>
              <a:defRPr lang="fr-FR" sz="2000"/>
            </a:lvl1pPr>
            <a:lvl2pPr>
              <a:spcBef>
                <a:spcPts val="600"/>
              </a:spcBef>
              <a:defRPr lang="fr-FR" sz="2000"/>
            </a:lvl2pPr>
            <a:lvl3pPr>
              <a:spcBef>
                <a:spcPts val="1800"/>
              </a:spcBef>
              <a:defRPr lang="fr-FR" sz="2000"/>
            </a:lvl3pPr>
            <a:lvl4pPr>
              <a:spcBef>
                <a:spcPts val="1800"/>
              </a:spcBef>
              <a:defRPr lang="fr-FR" sz="2000"/>
            </a:lvl4pPr>
            <a:lvl5pPr>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10" name="Espace réservé du numéro de diapositive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pPr/>
              <a:t>‹N°›</a:t>
            </a:fld>
            <a:endParaRPr lang="fr-FR" dirty="0">
              <a:latin typeface="+mn-lt"/>
            </a:endParaRPr>
          </a:p>
        </p:txBody>
      </p:sp>
      <p:sp>
        <p:nvSpPr>
          <p:cNvPr id="8" name="Espace réservé de la date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fr-FR"/>
            </a:defPPr>
          </a:lstStyle>
          <a:p>
            <a:pPr rtl="0"/>
            <a:endParaRPr lang="fr-FR"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deux contenus">
    <p:bg>
      <p:bgPr>
        <a:solidFill>
          <a:schemeClr val="tx1"/>
        </a:solidFill>
        <a:effectLst/>
      </p:bgPr>
    </p:bg>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orme libre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3" name="Forme libre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4" name="Forme libre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sp>
        <p:nvSpPr>
          <p:cNvPr id="16" name="Titr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rtlCol="0" anchor="b" anchorCtr="0">
            <a:noAutofit/>
          </a:bodyPr>
          <a:lstStyle>
            <a:lvl1pPr>
              <a:defRPr lang="fr-FR" sz="4400" b="1" i="0">
                <a:solidFill>
                  <a:schemeClr val="bg1"/>
                </a:solidFill>
                <a:latin typeface="+mj-lt"/>
              </a:defRPr>
            </a:lvl1pPr>
          </a:lstStyle>
          <a:p>
            <a:pPr rtl="0"/>
            <a:r>
              <a:rPr lang="fr-FR"/>
              <a:t>Cliquez pour ajouter un titre </a:t>
            </a:r>
          </a:p>
        </p:txBody>
      </p:sp>
      <p:cxnSp>
        <p:nvCxnSpPr>
          <p:cNvPr id="4" name="Connecteur droit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Espace réservé du contenu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rtlCol="0">
            <a:normAutofit/>
          </a:bodyPr>
          <a:lstStyle>
            <a:lvl1pPr marL="0" indent="0">
              <a:spcBef>
                <a:spcPts val="1800"/>
              </a:spcBef>
              <a:buNone/>
              <a:defRPr lang="fr-FR" sz="2000"/>
            </a:lvl1pPr>
            <a:lvl2pPr>
              <a:spcBef>
                <a:spcPts val="600"/>
              </a:spcBef>
              <a:defRPr lang="fr-FR" sz="2000"/>
            </a:lvl2pPr>
            <a:lvl3pPr>
              <a:spcBef>
                <a:spcPts val="1800"/>
              </a:spcBef>
              <a:defRPr lang="fr-FR" sz="2000"/>
            </a:lvl3pPr>
            <a:lvl4pPr>
              <a:spcBef>
                <a:spcPts val="1800"/>
              </a:spcBef>
              <a:defRPr lang="fr-FR" sz="2000"/>
            </a:lvl4pPr>
            <a:lvl5pPr>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7" name="Espace réservé du contenu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rtlCol="0">
            <a:normAutofit/>
          </a:bodyPr>
          <a:lstStyle>
            <a:lvl1pPr marL="342900" indent="-342900">
              <a:spcBef>
                <a:spcPts val="1800"/>
              </a:spcBef>
              <a:buFont typeface="Arial" panose="020B0604020202020204" pitchFamily="34" charset="0"/>
              <a:buChar char="•"/>
              <a:defRPr lang="fr-FR" sz="2000"/>
            </a:lvl1pPr>
            <a:lvl2pPr>
              <a:spcBef>
                <a:spcPts val="1800"/>
              </a:spcBef>
              <a:defRPr lang="fr-FR" sz="2000"/>
            </a:lvl2pPr>
            <a:lvl3pPr>
              <a:spcBef>
                <a:spcPts val="1800"/>
              </a:spcBef>
              <a:defRPr lang="fr-FR" sz="2000"/>
            </a:lvl3pPr>
            <a:lvl4pPr>
              <a:spcBef>
                <a:spcPts val="1800"/>
              </a:spcBef>
              <a:defRPr lang="fr-FR" sz="2000"/>
            </a:lvl4pPr>
            <a:lvl5pPr>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8" name="Espace réservé de la date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fr-FR"/>
            </a:defPPr>
          </a:lstStyle>
          <a:p>
            <a:pPr rtl="0"/>
            <a:endParaRPr lang="fr-FR" dirty="0">
              <a:latin typeface="+mn-lt"/>
            </a:endParaRPr>
          </a:p>
        </p:txBody>
      </p:sp>
      <p:sp>
        <p:nvSpPr>
          <p:cNvPr id="10" name="Espace réservé du numéro de diapositive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pPr/>
              <a:t>‹N°›</a:t>
            </a:fld>
            <a:endParaRPr lang="fr-FR"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au 2">
    <p:bg>
      <p:bgPr>
        <a:solidFill>
          <a:schemeClr val="tx1"/>
        </a:solidFill>
        <a:effectLst/>
      </p:bgPr>
    </p:bg>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rtlCol="0" anchor="b" anchorCtr="0">
            <a:noAutofit/>
          </a:bodyPr>
          <a:lstStyle>
            <a:lvl1pPr>
              <a:defRPr lang="fr-FR" sz="4400" b="1" i="0">
                <a:solidFill>
                  <a:schemeClr val="bg1"/>
                </a:solidFill>
                <a:latin typeface="+mj-lt"/>
              </a:defRPr>
            </a:lvl1pPr>
          </a:lstStyle>
          <a:p>
            <a:pPr rtl="0"/>
            <a:r>
              <a:rPr lang="fr-FR"/>
              <a:t>Cliquez pour ajouter un titre </a:t>
            </a:r>
          </a:p>
        </p:txBody>
      </p:sp>
      <p:sp>
        <p:nvSpPr>
          <p:cNvPr id="9" name="Espace réservé du tableau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rtlCol="0">
            <a:noAutofit/>
          </a:bodyPr>
          <a:lstStyle>
            <a:lvl1pPr>
              <a:defRPr lang="fr-FR"/>
            </a:lvl1pPr>
          </a:lstStyle>
          <a:p>
            <a:pPr rtl="0"/>
            <a:r>
              <a:rPr lang="fr-FR"/>
              <a:t>Cliquez sur l'icône pour ajouter un tableau</a:t>
            </a:r>
          </a:p>
        </p:txBody>
      </p:sp>
      <p:sp>
        <p:nvSpPr>
          <p:cNvPr id="10" name="Espace réservé du numéro de diapositive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pPr/>
              <a:t>‹N°›</a:t>
            </a:fld>
            <a:endParaRPr lang="fr-FR" dirty="0">
              <a:latin typeface="+mn-lt"/>
            </a:endParaRPr>
          </a:p>
        </p:txBody>
      </p:sp>
      <p:sp>
        <p:nvSpPr>
          <p:cNvPr id="8" name="Espace réservé de la date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fr-FR"/>
            </a:defPPr>
          </a:lstStyle>
          <a:p>
            <a:pPr rtl="0"/>
            <a:endParaRPr lang="fr-FR" dirty="0">
              <a:latin typeface="+mn-lt"/>
            </a:endParaRPr>
          </a:p>
        </p:txBody>
      </p:sp>
      <p:cxnSp>
        <p:nvCxnSpPr>
          <p:cNvPr id="4" name="Connecteur droit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3">
    <p:bg>
      <p:bgPr>
        <a:solidFill>
          <a:schemeClr val="tx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rtlCol="0" anchor="b">
            <a:noAutofit/>
          </a:bodyPr>
          <a:lstStyle>
            <a:lvl1pPr algn="l">
              <a:lnSpc>
                <a:spcPct val="80000"/>
              </a:lnSpc>
              <a:defRPr lang="fr-FR" sz="6000" b="1" i="0" spc="100" baseline="0">
                <a:solidFill>
                  <a:schemeClr val="bg1"/>
                </a:solidFill>
                <a:latin typeface="+mj-lt"/>
              </a:defRPr>
            </a:lvl1pPr>
          </a:lstStyle>
          <a:p>
            <a:pPr rtl="0"/>
            <a:r>
              <a:rPr lang="fr-FR"/>
              <a:t>Cliquez pour ajouter un titre </a:t>
            </a:r>
          </a:p>
        </p:txBody>
      </p:sp>
      <p:grpSp>
        <p:nvGrpSpPr>
          <p:cNvPr id="9" name="Groupe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orme libre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1" name="Forme libre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2" name="Forme libre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sp>
        <p:nvSpPr>
          <p:cNvPr id="18" name="Espace réservé du texte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rtlCol="0">
            <a:noAutofit/>
          </a:bodyPr>
          <a:lstStyle>
            <a:lvl1pPr marL="0" indent="0">
              <a:buNone/>
              <a:defRPr lang="fr-FR" sz="2400" b="1" i="0">
                <a:solidFill>
                  <a:schemeClr val="tx2">
                    <a:lumMod val="75000"/>
                  </a:schemeClr>
                </a:solidFill>
                <a:latin typeface="+mn-lt"/>
              </a:defRPr>
            </a:lvl1pPr>
            <a:lvl2pPr>
              <a:defRPr lang="fr-FR" sz="4000"/>
            </a:lvl2pPr>
            <a:lvl3pPr>
              <a:defRPr lang="fr-FR" sz="4000"/>
            </a:lvl3pPr>
            <a:lvl4pPr>
              <a:defRPr lang="fr-FR" sz="4000"/>
            </a:lvl4pPr>
            <a:lvl5pPr>
              <a:defRPr lang="fr-FR" sz="4000"/>
            </a:lvl5pPr>
          </a:lstStyle>
          <a:p>
            <a:pPr lvl="0" rtl="0"/>
            <a:r>
              <a:rPr lang="fr-FR"/>
              <a:t>Cliquer pour ajouter du texte</a:t>
            </a:r>
          </a:p>
        </p:txBody>
      </p:sp>
      <p:cxnSp>
        <p:nvCxnSpPr>
          <p:cNvPr id="4" name="Connecteur droit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dre du jour 1">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Forme automatiqu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8" name="Forme libre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9" name="Forme libre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0" name="Forme libre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defPPr>
                <a:defRPr lang="fr-FR"/>
              </a:defPPr>
            </a:lstStyle>
            <a:p>
              <a:pPr rtl="0"/>
              <a:endParaRPr lang="fr-FR" dirty="0"/>
            </a:p>
          </p:txBody>
        </p:sp>
        <p:sp>
          <p:nvSpPr>
            <p:cNvPr id="11" name="Forme libre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sp>
        <p:nvSpPr>
          <p:cNvPr id="12" name="Titr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rtlCol="0" anchor="b" anchorCtr="0">
            <a:noAutofit/>
          </a:bodyPr>
          <a:lstStyle>
            <a:lvl1pPr>
              <a:defRPr lang="fr-FR" sz="4400" b="1" i="0" spc="50" baseline="0">
                <a:latin typeface="+mj-lt"/>
              </a:defRPr>
            </a:lvl1pPr>
          </a:lstStyle>
          <a:p>
            <a:pPr rtl="0"/>
            <a:r>
              <a:rPr lang="fr-FR"/>
              <a:t>Cliquez pour ajouter un titre </a:t>
            </a:r>
          </a:p>
        </p:txBody>
      </p:sp>
      <p:sp>
        <p:nvSpPr>
          <p:cNvPr id="2" name="Espace réservé du contenu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rtlCol="0">
            <a:normAutofit/>
          </a:bodyPr>
          <a:lstStyle>
            <a:lvl1pPr marL="283464" indent="-283464">
              <a:lnSpc>
                <a:spcPct val="80000"/>
              </a:lnSpc>
              <a:spcBef>
                <a:spcPts val="2200"/>
              </a:spcBef>
              <a:buFont typeface="Arial" panose="020B0604020202020204" pitchFamily="34" charset="0"/>
              <a:buChar char="•"/>
              <a:defRPr lang="fr-FR" sz="2400" b="1" i="0" kern="1200" dirty="0">
                <a:solidFill>
                  <a:schemeClr val="tx2">
                    <a:lumMod val="75000"/>
                  </a:schemeClr>
                </a:solidFill>
                <a:latin typeface="+mn-lt"/>
                <a:ea typeface="+mn-ea"/>
                <a:cs typeface="+mn-cs"/>
              </a:defRPr>
            </a:lvl1pPr>
            <a:lvl2pPr indent="-283464">
              <a:spcBef>
                <a:spcPts val="600"/>
              </a:spcBef>
              <a:defRPr lang="fr-FR" sz="2000"/>
            </a:lvl2pPr>
            <a:lvl3pPr indent="-283464">
              <a:spcBef>
                <a:spcPts val="1800"/>
              </a:spcBef>
              <a:defRPr lang="fr-FR" sz="2000"/>
            </a:lvl3pPr>
            <a:lvl4pPr indent="-283464">
              <a:spcBef>
                <a:spcPts val="1800"/>
              </a:spcBef>
              <a:defRPr lang="fr-FR" sz="2000"/>
            </a:lvl4pPr>
            <a:lvl5pPr indent="-283464">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3" name="Espace réservé du numéro de diapositive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rtlCol="0"/>
          <a:lstStyle>
            <a:defPPr>
              <a:defRPr lang="fr-FR"/>
            </a:defPPr>
          </a:lstStyle>
          <a:p>
            <a:pPr rtl="0"/>
            <a:fld id="{294A09A9-5501-47C1-A89A-A340965A2BE2}" type="slidenum">
              <a:rPr lang="fr-FR" smtClean="0"/>
              <a:pPr/>
              <a:t>‹N°›</a:t>
            </a:fld>
            <a:endParaRPr lang="fr-FR" dirty="0">
              <a:latin typeface="+mn-lt"/>
            </a:endParaRPr>
          </a:p>
        </p:txBody>
      </p:sp>
      <p:sp>
        <p:nvSpPr>
          <p:cNvPr id="42" name="Espace réservé de la date 41">
            <a:extLst>
              <a:ext uri="{FF2B5EF4-FFF2-40B4-BE49-F238E27FC236}">
                <a16:creationId xmlns:a16="http://schemas.microsoft.com/office/drawing/2014/main" id="{29CE2856-DB8F-5603-C085-74C70560FAC8}"/>
              </a:ext>
            </a:extLst>
          </p:cNvPr>
          <p:cNvSpPr>
            <a:spLocks noGrp="1"/>
          </p:cNvSpPr>
          <p:nvPr>
            <p:ph type="dt" sz="half" idx="25"/>
          </p:nvPr>
        </p:nvSpPr>
        <p:spPr/>
        <p:txBody>
          <a:bodyPr rtlCol="0"/>
          <a:lstStyle>
            <a:defPPr>
              <a:defRPr lang="fr-FR"/>
            </a:defPPr>
          </a:lstStyle>
          <a:p>
            <a:pPr rtl="0"/>
            <a:endParaRPr lang="fr-FR" dirty="0">
              <a:latin typeface="+mn-lt"/>
            </a:endParaRPr>
          </a:p>
        </p:txBody>
      </p:sp>
      <p:cxnSp>
        <p:nvCxnSpPr>
          <p:cNvPr id="4" name="Connecteur droit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la section">
    <p:bg>
      <p:bgPr>
        <a:solidFill>
          <a:schemeClr val="accent3"/>
        </a:solidFill>
        <a:effectLst/>
      </p:bgPr>
    </p:bg>
    <p:spTree>
      <p:nvGrpSpPr>
        <p:cNvPr id="1" name=""/>
        <p:cNvGrpSpPr/>
        <p:nvPr/>
      </p:nvGrpSpPr>
      <p:grpSpPr>
        <a:xfrm>
          <a:off x="0" y="0"/>
          <a:ext cx="0" cy="0"/>
          <a:chOff x="0" y="0"/>
          <a:chExt cx="0" cy="0"/>
        </a:xfrm>
      </p:grpSpPr>
      <p:sp>
        <p:nvSpPr>
          <p:cNvPr id="4" name="Espace réservé d’image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rtlCol="0">
            <a:noAutofit/>
          </a:bodyPr>
          <a:lstStyle>
            <a:lvl1pPr marL="0" indent="0" algn="ctr">
              <a:buNone/>
              <a:defRPr lang="fr-FR" sz="2000">
                <a:solidFill>
                  <a:schemeClr val="tx1"/>
                </a:solidFill>
              </a:defRPr>
            </a:lvl1pPr>
          </a:lstStyle>
          <a:p>
            <a:pPr rtl="0"/>
            <a:r>
              <a:rPr lang="fr-FR"/>
              <a:t>Cliquez sur l'icône pour ajouter une image</a:t>
            </a:r>
          </a:p>
        </p:txBody>
      </p:sp>
      <p:sp>
        <p:nvSpPr>
          <p:cNvPr id="18" name="Titr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rtlCol="0" anchor="b" anchorCtr="0">
            <a:noAutofit/>
          </a:bodyPr>
          <a:lstStyle>
            <a:lvl1pPr>
              <a:defRPr lang="fr-FR" sz="6000" b="1" i="0" baseline="0">
                <a:solidFill>
                  <a:schemeClr val="tx1"/>
                </a:solidFill>
                <a:latin typeface="+mj-lt"/>
              </a:defRPr>
            </a:lvl1pPr>
          </a:lstStyle>
          <a:p>
            <a:pPr rtl="0"/>
            <a:r>
              <a:rPr lang="fr-FR"/>
              <a:t>Cliquez pour ajouter un titre </a:t>
            </a:r>
          </a:p>
        </p:txBody>
      </p:sp>
      <p:sp>
        <p:nvSpPr>
          <p:cNvPr id="7" name="Rectangle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2">
    <p:bg>
      <p:bgPr>
        <a:solidFill>
          <a:schemeClr val="tx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rtlCol="0" anchor="b">
            <a:noAutofit/>
          </a:bodyPr>
          <a:lstStyle>
            <a:lvl1pPr algn="l">
              <a:lnSpc>
                <a:spcPct val="80000"/>
              </a:lnSpc>
              <a:defRPr lang="fr-FR" sz="6000" b="1" i="0" spc="100" baseline="0">
                <a:solidFill>
                  <a:schemeClr val="bg1"/>
                </a:solidFill>
                <a:latin typeface="+mj-lt"/>
              </a:defRPr>
            </a:lvl1pPr>
          </a:lstStyle>
          <a:p>
            <a:pPr rtl="0"/>
            <a:r>
              <a:rPr lang="fr-FR"/>
              <a:t>Cliquez pour ajouter un titre </a:t>
            </a:r>
          </a:p>
        </p:txBody>
      </p:sp>
      <p:sp>
        <p:nvSpPr>
          <p:cNvPr id="6" name="Espace réservé d’image 5">
            <a:extLst>
              <a:ext uri="{FF2B5EF4-FFF2-40B4-BE49-F238E27FC236}">
                <a16:creationId xmlns:a16="http://schemas.microsoft.com/office/drawing/2014/main" id="{A9973BC6-F6E5-0B3B-C8AB-0AC4020D4E8B}"/>
              </a:ext>
            </a:extLst>
          </p:cNvPr>
          <p:cNvSpPr>
            <a:spLocks noGrp="1"/>
          </p:cNvSpPr>
          <p:nvPr>
            <p:ph type="pic" sz="quarter" idx="12" hasCustomPrompt="1"/>
          </p:nvPr>
        </p:nvSpPr>
        <p:spPr>
          <a:xfrm>
            <a:off x="0" y="-11113"/>
            <a:ext cx="5791200" cy="6880226"/>
          </a:xfrm>
        </p:spPr>
        <p:txBody>
          <a:bodyPr rtlCol="0">
            <a:normAutofit/>
          </a:bodyPr>
          <a:lstStyle>
            <a:lvl1pPr marL="0" indent="0" algn="ctr">
              <a:buNone/>
              <a:defRPr lang="fr-FR" sz="2000"/>
            </a:lvl1pPr>
          </a:lstStyle>
          <a:p>
            <a:pPr rtl="0"/>
            <a:r>
              <a:rPr lang="fr-FR" dirty="0"/>
              <a:t>Cliquez sur l’icône pour ajouter une image</a:t>
            </a:r>
          </a:p>
        </p:txBody>
      </p:sp>
      <p:sp>
        <p:nvSpPr>
          <p:cNvPr id="18" name="Espace réservé du texte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rtlCol="0">
            <a:noAutofit/>
          </a:bodyPr>
          <a:lstStyle>
            <a:lvl1pPr marL="0" indent="0">
              <a:buNone/>
              <a:defRPr lang="fr-FR" sz="2400" b="1" i="0">
                <a:solidFill>
                  <a:schemeClr val="tx2">
                    <a:lumMod val="75000"/>
                  </a:schemeClr>
                </a:solidFill>
                <a:latin typeface="+mn-lt"/>
              </a:defRPr>
            </a:lvl1pPr>
            <a:lvl2pPr>
              <a:defRPr lang="fr-FR" sz="4000"/>
            </a:lvl2pPr>
            <a:lvl3pPr>
              <a:defRPr lang="fr-FR" sz="4000"/>
            </a:lvl3pPr>
            <a:lvl4pPr>
              <a:defRPr lang="fr-FR" sz="4000"/>
            </a:lvl4pPr>
            <a:lvl5pPr>
              <a:defRPr lang="fr-FR" sz="4000"/>
            </a:lvl5pPr>
          </a:lstStyle>
          <a:p>
            <a:pPr lvl="0" rtl="0"/>
            <a:r>
              <a:rPr lang="fr-FR"/>
              <a:t>Cliquer pour ajouter du texte</a:t>
            </a:r>
          </a:p>
        </p:txBody>
      </p:sp>
      <p:cxnSp>
        <p:nvCxnSpPr>
          <p:cNvPr id="7" name="Connecteur droit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ésumé 2">
    <p:bg>
      <p:bgPr>
        <a:solidFill>
          <a:schemeClr val="tx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e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orme libre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2" name="Forme libre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3" name="Forme libre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sp>
        <p:nvSpPr>
          <p:cNvPr id="32" name="Titr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rtlCol="0" anchor="b" anchorCtr="0">
            <a:noAutofit/>
          </a:bodyPr>
          <a:lstStyle>
            <a:lvl1pPr>
              <a:defRPr lang="fr-FR" sz="4400" b="1" i="0">
                <a:latin typeface="+mj-lt"/>
              </a:defRPr>
            </a:lvl1pPr>
          </a:lstStyle>
          <a:p>
            <a:pPr rtl="0"/>
            <a:r>
              <a:rPr lang="fr-FR"/>
              <a:t>Cliquez pour ajouter un titre </a:t>
            </a:r>
          </a:p>
        </p:txBody>
      </p:sp>
      <p:sp>
        <p:nvSpPr>
          <p:cNvPr id="2" name="Espace réservé du contenu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rtlCol="0">
            <a:normAutofit/>
          </a:bodyPr>
          <a:lstStyle>
            <a:lvl1pPr marL="283464" indent="-283464">
              <a:spcBef>
                <a:spcPts val="1800"/>
              </a:spcBef>
              <a:buFont typeface="Arial" panose="020B0604020202020204" pitchFamily="34" charset="0"/>
              <a:buChar char="•"/>
              <a:defRPr lang="fr-FR" sz="2000"/>
            </a:lvl1pPr>
            <a:lvl2pPr indent="-283464">
              <a:spcBef>
                <a:spcPts val="1800"/>
              </a:spcBef>
              <a:defRPr lang="fr-FR" sz="2000"/>
            </a:lvl2pPr>
            <a:lvl3pPr indent="-283464">
              <a:spcBef>
                <a:spcPts val="1800"/>
              </a:spcBef>
              <a:defRPr lang="fr-FR" sz="2000"/>
            </a:lvl3pPr>
            <a:lvl4pPr indent="-283464">
              <a:spcBef>
                <a:spcPts val="1800"/>
              </a:spcBef>
              <a:defRPr lang="fr-FR" sz="2000"/>
            </a:lvl4pPr>
            <a:lvl5pPr indent="-283464">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8" name="Espace réservé du numéro de diapositive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rtlCol="0"/>
          <a:lstStyle>
            <a:defPPr>
              <a:defRPr lang="fr-FR"/>
            </a:defPPr>
          </a:lstStyle>
          <a:p>
            <a:pPr rtl="0"/>
            <a:fld id="{294A09A9-5501-47C1-A89A-A340965A2BE2}" type="slidenum">
              <a:rPr lang="fr-FR" smtClean="0"/>
              <a:pPr/>
              <a:t>‹N°›</a:t>
            </a:fld>
            <a:endParaRPr lang="fr-FR" dirty="0">
              <a:latin typeface="+mn-lt"/>
            </a:endParaRPr>
          </a:p>
        </p:txBody>
      </p:sp>
      <p:sp>
        <p:nvSpPr>
          <p:cNvPr id="5" name="Espace réservé de la date 4">
            <a:extLst>
              <a:ext uri="{FF2B5EF4-FFF2-40B4-BE49-F238E27FC236}">
                <a16:creationId xmlns:a16="http://schemas.microsoft.com/office/drawing/2014/main" id="{E9272B8D-F380-9F1A-C8E6-BDD2352B1763}"/>
              </a:ext>
            </a:extLst>
          </p:cNvPr>
          <p:cNvSpPr>
            <a:spLocks noGrp="1"/>
          </p:cNvSpPr>
          <p:nvPr>
            <p:ph type="dt" sz="half" idx="21"/>
          </p:nvPr>
        </p:nvSpPr>
        <p:spPr/>
        <p:txBody>
          <a:bodyPr rtlCol="0"/>
          <a:lstStyle>
            <a:defPPr>
              <a:defRPr lang="fr-FR"/>
            </a:defPPr>
          </a:lstStyle>
          <a:p>
            <a:pPr rtl="0"/>
            <a:endParaRPr lang="fr-FR"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p:bg>
      <p:bgPr>
        <a:solidFill>
          <a:schemeClr val="tx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rtlCol="0" anchor="b">
            <a:noAutofit/>
          </a:bodyPr>
          <a:lstStyle>
            <a:lvl1pPr algn="l">
              <a:lnSpc>
                <a:spcPct val="80000"/>
              </a:lnSpc>
              <a:defRPr lang="fr-FR" sz="6000" b="1" i="0" spc="100" baseline="0">
                <a:solidFill>
                  <a:schemeClr val="bg1"/>
                </a:solidFill>
                <a:latin typeface="+mj-lt"/>
              </a:defRPr>
            </a:lvl1pPr>
          </a:lstStyle>
          <a:p>
            <a:pPr rtl="0"/>
            <a:r>
              <a:rPr lang="fr-FR"/>
              <a:t>Cliquez pour ajouter un titre </a:t>
            </a:r>
          </a:p>
        </p:txBody>
      </p:sp>
      <p:grpSp>
        <p:nvGrpSpPr>
          <p:cNvPr id="9" name="Groupe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orme libre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1" name="Forme libre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2" name="Forme libre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cxnSp>
        <p:nvCxnSpPr>
          <p:cNvPr id="13" name="Connecteur droit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Espace réservé du texte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rtlCol="0">
            <a:noAutofit/>
          </a:bodyPr>
          <a:lstStyle>
            <a:lvl1pPr marL="0" indent="0">
              <a:buNone/>
              <a:defRPr lang="fr-FR" sz="2400" b="1" i="0">
                <a:solidFill>
                  <a:schemeClr val="tx2">
                    <a:lumMod val="75000"/>
                  </a:schemeClr>
                </a:solidFill>
                <a:latin typeface="+mn-lt"/>
              </a:defRPr>
            </a:lvl1pPr>
            <a:lvl2pPr>
              <a:defRPr lang="fr-FR" sz="4000"/>
            </a:lvl2pPr>
            <a:lvl3pPr>
              <a:defRPr lang="fr-FR" sz="4000"/>
            </a:lvl3pPr>
            <a:lvl4pPr>
              <a:defRPr lang="fr-FR" sz="4000"/>
            </a:lvl4pPr>
            <a:lvl5pPr>
              <a:defRPr lang="fr-FR" sz="4000"/>
            </a:lvl5pPr>
          </a:lstStyle>
          <a:p>
            <a:pPr lvl="0" rtl="0"/>
            <a:r>
              <a:rPr lang="fr-FR"/>
              <a:t>Cliquer pour ajouter du texte</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deux contenus 2">
    <p:bg>
      <p:bgPr>
        <a:solidFill>
          <a:schemeClr val="tx1"/>
        </a:solidFill>
        <a:effectLst/>
      </p:bgPr>
    </p:bg>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orme libre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3" name="Forme libre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4" name="Forme libre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sp>
        <p:nvSpPr>
          <p:cNvPr id="16" name="Titr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rtlCol="0" anchor="b" anchorCtr="0">
            <a:noAutofit/>
          </a:bodyPr>
          <a:lstStyle>
            <a:lvl1pPr>
              <a:defRPr lang="fr-FR" sz="4400" b="1" i="0">
                <a:solidFill>
                  <a:schemeClr val="bg1"/>
                </a:solidFill>
                <a:latin typeface="+mj-lt"/>
              </a:defRPr>
            </a:lvl1pPr>
          </a:lstStyle>
          <a:p>
            <a:pPr rtl="0"/>
            <a:r>
              <a:rPr lang="fr-FR"/>
              <a:t>Cliquez pour ajouter un titre </a:t>
            </a:r>
          </a:p>
        </p:txBody>
      </p:sp>
      <p:sp>
        <p:nvSpPr>
          <p:cNvPr id="2" name="Espace réservé du contenu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rtlCol="0">
            <a:normAutofit/>
          </a:bodyPr>
          <a:lstStyle>
            <a:lvl1pPr marL="0" indent="0">
              <a:spcBef>
                <a:spcPts val="1800"/>
              </a:spcBef>
              <a:buFont typeface="Arial" panose="020B0604020202020204" pitchFamily="34" charset="0"/>
              <a:buNone/>
              <a:defRPr lang="fr-FR" sz="2000"/>
            </a:lvl1pPr>
            <a:lvl2pPr marL="283464" indent="-283464">
              <a:spcBef>
                <a:spcPts val="1800"/>
              </a:spcBef>
              <a:defRPr lang="fr-FR" sz="2000"/>
            </a:lvl2pPr>
            <a:lvl3pPr marL="594360" indent="-283464">
              <a:spcBef>
                <a:spcPts val="1800"/>
              </a:spcBef>
              <a:defRPr lang="fr-FR" sz="2000"/>
            </a:lvl3pPr>
            <a:lvl4pPr marL="822960" indent="-283464">
              <a:spcBef>
                <a:spcPts val="1800"/>
              </a:spcBef>
              <a:defRPr lang="fr-FR" sz="2000"/>
            </a:lvl4pPr>
            <a:lvl5pPr marL="1005840" indent="-283464">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3" name="Espace réservé du contenu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rtlCol="0">
            <a:normAutofit/>
          </a:bodyPr>
          <a:lstStyle>
            <a:lvl1pPr marL="0" indent="0">
              <a:spcBef>
                <a:spcPts val="1800"/>
              </a:spcBef>
              <a:buFont typeface="Arial" panose="020B0604020202020204" pitchFamily="34" charset="0"/>
              <a:buNone/>
              <a:defRPr lang="fr-FR" sz="2000"/>
            </a:lvl1pPr>
            <a:lvl2pPr marL="283464" indent="-283464">
              <a:spcBef>
                <a:spcPts val="1800"/>
              </a:spcBef>
              <a:defRPr lang="fr-FR" sz="2000"/>
            </a:lvl2pPr>
            <a:lvl3pPr marL="548640" indent="-283464">
              <a:spcBef>
                <a:spcPts val="1800"/>
              </a:spcBef>
              <a:defRPr lang="fr-FR" sz="2000"/>
            </a:lvl3pPr>
            <a:lvl4pPr marL="822960" indent="-283464">
              <a:spcBef>
                <a:spcPts val="1800"/>
              </a:spcBef>
              <a:defRPr lang="fr-FR" sz="2000"/>
            </a:lvl4pPr>
            <a:lvl5pPr marL="1005840" indent="-283464">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10" name="Espace réservé du numéro de diapositive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pPr/>
              <a:t>‹N°›</a:t>
            </a:fld>
            <a:endParaRPr lang="fr-FR" dirty="0">
              <a:latin typeface="+mn-lt"/>
            </a:endParaRPr>
          </a:p>
        </p:txBody>
      </p:sp>
      <p:sp>
        <p:nvSpPr>
          <p:cNvPr id="8" name="Espace réservé de la date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fr-FR"/>
            </a:defPPr>
          </a:lstStyle>
          <a:p>
            <a:pPr rtl="0"/>
            <a:endParaRPr lang="fr-FR" dirty="0">
              <a:latin typeface="+mn-lt"/>
            </a:endParaRPr>
          </a:p>
        </p:txBody>
      </p:sp>
      <p:cxnSp>
        <p:nvCxnSpPr>
          <p:cNvPr id="4" name="Connecteur droit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
    <p:bg>
      <p:bgPr>
        <a:solidFill>
          <a:schemeClr val="tx1"/>
        </a:solidFill>
        <a:effectLst/>
      </p:bgPr>
    </p:bg>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Forme automatiqu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3" name="Forme libre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4" name="Forme libre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18" name="Forme libre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defPPr>
                <a:defRPr lang="fr-FR"/>
              </a:defPPr>
            </a:lstStyle>
            <a:p>
              <a:pPr rtl="0"/>
              <a:endParaRPr lang="fr-FR" dirty="0"/>
            </a:p>
          </p:txBody>
        </p:sp>
        <p:sp>
          <p:nvSpPr>
            <p:cNvPr id="19" name="Forme libre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sp>
        <p:nvSpPr>
          <p:cNvPr id="16" name="Titr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rtlCol="0" anchor="b" anchorCtr="0">
            <a:noAutofit/>
          </a:bodyPr>
          <a:lstStyle>
            <a:lvl1pPr>
              <a:defRPr lang="fr-FR" sz="4400" b="1" i="0">
                <a:solidFill>
                  <a:schemeClr val="bg1"/>
                </a:solidFill>
                <a:latin typeface="+mj-lt"/>
              </a:defRPr>
            </a:lvl1pPr>
          </a:lstStyle>
          <a:p>
            <a:pPr rtl="0"/>
            <a:r>
              <a:rPr lang="fr-FR"/>
              <a:t>Cliquez pour ajouter un titre </a:t>
            </a:r>
          </a:p>
        </p:txBody>
      </p:sp>
      <p:cxnSp>
        <p:nvCxnSpPr>
          <p:cNvPr id="4" name="Connecteur droit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Espace réservé du contenu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rtlCol="0">
            <a:normAutofit/>
          </a:bodyPr>
          <a:lstStyle>
            <a:lvl1pPr marL="457200" indent="-457200">
              <a:spcBef>
                <a:spcPts val="1800"/>
              </a:spcBef>
              <a:buFont typeface="+mj-lt"/>
              <a:buAutoNum type="arabicPeriod"/>
              <a:defRPr lang="fr-FR" sz="2000"/>
            </a:lvl1pPr>
            <a:lvl2pPr marL="914400" indent="-457200">
              <a:spcBef>
                <a:spcPts val="1800"/>
              </a:spcBef>
              <a:buFont typeface="+mj-lt"/>
              <a:buAutoNum type="alphaLcPeriod"/>
              <a:defRPr lang="fr-FR" sz="2000"/>
            </a:lvl2pPr>
            <a:lvl3pPr marL="1371600" indent="-457200">
              <a:spcBef>
                <a:spcPts val="1800"/>
              </a:spcBef>
              <a:buFont typeface="+mj-lt"/>
              <a:buAutoNum type="arabicParenR"/>
              <a:defRPr lang="fr-FR" sz="2000"/>
            </a:lvl3pPr>
            <a:lvl4pPr marL="1371600" indent="0">
              <a:spcBef>
                <a:spcPts val="1800"/>
              </a:spcBef>
              <a:buFont typeface="+mj-lt"/>
              <a:buNone/>
              <a:defRPr lang="fr-FR" sz="2000"/>
            </a:lvl4pPr>
            <a:lvl5pPr marL="2286000" indent="-457200">
              <a:spcBef>
                <a:spcPts val="1800"/>
              </a:spcBef>
              <a:buFont typeface="+mj-lt"/>
              <a:buAutoNum type="arabicPeriod"/>
              <a:defRPr lang="fr-FR" sz="2000"/>
            </a:lvl5pPr>
          </a:lstStyle>
          <a:p>
            <a:pPr lvl="0" rtl="0"/>
            <a:r>
              <a:rPr lang="fr-FR"/>
              <a:t>Cliquer pour ajouter du contenu</a:t>
            </a:r>
          </a:p>
          <a:p>
            <a:pPr lvl="1" rtl="0"/>
            <a:r>
              <a:rPr lang="fr-FR"/>
              <a:t>Deuxième niveau</a:t>
            </a:r>
          </a:p>
          <a:p>
            <a:pPr lvl="2" rtl="0"/>
            <a:r>
              <a:rPr lang="fr-FR"/>
              <a:t>Troisième niveau</a:t>
            </a:r>
          </a:p>
          <a:p>
            <a:pPr lvl="3" rtl="0"/>
            <a:endParaRPr lang="fr-FR" dirty="0"/>
          </a:p>
        </p:txBody>
      </p:sp>
      <p:sp>
        <p:nvSpPr>
          <p:cNvPr id="2" name="Espace réservé du contenu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rtlCol="0">
            <a:normAutofit/>
          </a:bodyPr>
          <a:lstStyle>
            <a:lvl1pPr marL="0" indent="0">
              <a:spcBef>
                <a:spcPts val="1800"/>
              </a:spcBef>
              <a:buFont typeface="Arial" panose="020B0604020202020204" pitchFamily="34" charset="0"/>
              <a:buNone/>
              <a:defRPr lang="fr-FR" sz="2000"/>
            </a:lvl1pPr>
            <a:lvl2pPr marL="283464" indent="-283464">
              <a:spcBef>
                <a:spcPts val="1800"/>
              </a:spcBef>
              <a:defRPr lang="fr-FR" sz="2000"/>
            </a:lvl2pPr>
            <a:lvl3pPr marL="548640" indent="-283464">
              <a:spcBef>
                <a:spcPts val="1800"/>
              </a:spcBef>
              <a:defRPr lang="fr-FR" sz="2000"/>
            </a:lvl3pPr>
            <a:lvl4pPr marL="822960" indent="-283464">
              <a:spcBef>
                <a:spcPts val="1800"/>
              </a:spcBef>
              <a:defRPr lang="fr-FR" sz="2000"/>
            </a:lvl4pPr>
            <a:lvl5pPr marL="1005840" indent="-283464">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10" name="Espace réservé du numéro de diapositive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pPr/>
              <a:t>‹N°›</a:t>
            </a:fld>
            <a:endParaRPr lang="fr-FR" dirty="0">
              <a:latin typeface="+mn-lt"/>
            </a:endParaRPr>
          </a:p>
        </p:txBody>
      </p:sp>
      <p:sp>
        <p:nvSpPr>
          <p:cNvPr id="8" name="Espace réservé de la date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fr-FR"/>
            </a:defPPr>
          </a:lstStyle>
          <a:p>
            <a:pPr rtl="0"/>
            <a:endParaRPr lang="fr-FR"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contenu et image">
    <p:bg>
      <p:bgPr>
        <a:solidFill>
          <a:schemeClr val="tx1"/>
        </a:solidFill>
        <a:effectLst/>
      </p:bgPr>
    </p:bg>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rtlCol="0" anchor="b" anchorCtr="0">
            <a:noAutofit/>
          </a:bodyPr>
          <a:lstStyle>
            <a:lvl1pPr>
              <a:defRPr lang="fr-FR" sz="4400" b="1" i="0">
                <a:solidFill>
                  <a:schemeClr val="bg1"/>
                </a:solidFill>
                <a:latin typeface="+mj-lt"/>
              </a:defRPr>
            </a:lvl1pPr>
          </a:lstStyle>
          <a:p>
            <a:pPr rtl="0"/>
            <a:r>
              <a:rPr lang="fr-FR"/>
              <a:t>Cliquez pour ajouter un titre </a:t>
            </a:r>
          </a:p>
        </p:txBody>
      </p:sp>
      <p:sp>
        <p:nvSpPr>
          <p:cNvPr id="3" name="Espace réservé du contenu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rtlCol="0">
            <a:normAutofit/>
          </a:bodyPr>
          <a:lstStyle>
            <a:lvl1pPr marL="0" indent="0">
              <a:spcBef>
                <a:spcPts val="1800"/>
              </a:spcBef>
              <a:buFont typeface="Arial" panose="020B0604020202020204" pitchFamily="34" charset="0"/>
              <a:buNone/>
              <a:defRPr lang="fr-FR" sz="2000"/>
            </a:lvl1pPr>
            <a:lvl2pPr indent="-283464">
              <a:spcBef>
                <a:spcPts val="1800"/>
              </a:spcBef>
              <a:defRPr lang="fr-FR" sz="2000"/>
            </a:lvl2pPr>
            <a:lvl3pPr indent="-283464">
              <a:spcBef>
                <a:spcPts val="1800"/>
              </a:spcBef>
              <a:defRPr lang="fr-FR" sz="2000"/>
            </a:lvl3pPr>
            <a:lvl4pPr indent="-283464">
              <a:spcBef>
                <a:spcPts val="1800"/>
              </a:spcBef>
              <a:defRPr lang="fr-FR" sz="2000"/>
            </a:lvl4pPr>
            <a:lvl5pPr indent="-283464">
              <a:spcBef>
                <a:spcPts val="1800"/>
              </a:spcBef>
              <a:defRPr lang="fr-FR" sz="2000"/>
            </a:lvl5pPr>
          </a:lstStyle>
          <a:p>
            <a:pPr lvl="0" rtl="0"/>
            <a:r>
              <a:rPr lang="fr-FR"/>
              <a:t>Cliquer pour ajouter du contenu</a:t>
            </a:r>
          </a:p>
          <a:p>
            <a:pPr lvl="1" rtl="0"/>
            <a:r>
              <a:rPr lang="fr-FR"/>
              <a:t>Deuxième niveau</a:t>
            </a:r>
          </a:p>
          <a:p>
            <a:pPr lvl="2" rtl="0"/>
            <a:r>
              <a:rPr lang="fr-FR"/>
              <a:t>Troisième niveau</a:t>
            </a:r>
          </a:p>
          <a:p>
            <a:pPr lvl="3" rtl="0"/>
            <a:r>
              <a:rPr lang="fr-FR"/>
              <a:t>Quatrième niveau</a:t>
            </a:r>
          </a:p>
          <a:p>
            <a:pPr lvl="4" rtl="0"/>
            <a:r>
              <a:rPr lang="fr-FR"/>
              <a:t>Cinquième niveau</a:t>
            </a:r>
          </a:p>
        </p:txBody>
      </p:sp>
      <p:cxnSp>
        <p:nvCxnSpPr>
          <p:cNvPr id="4" name="Connecteur droit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Espace réservé d’image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rtlCol="0">
            <a:normAutofit/>
          </a:bodyPr>
          <a:lstStyle>
            <a:lvl1pPr marL="0" indent="0" algn="ctr">
              <a:buNone/>
              <a:defRPr lang="fr-FR" sz="2000">
                <a:solidFill>
                  <a:schemeClr val="bg1"/>
                </a:solidFill>
              </a:defRPr>
            </a:lvl1pPr>
          </a:lstStyle>
          <a:p>
            <a:pPr rtl="0"/>
            <a:r>
              <a:rPr lang="fr-FR"/>
              <a:t>Cliquez sur l'icône pour ajouter une image</a:t>
            </a:r>
          </a:p>
        </p:txBody>
      </p:sp>
      <p:sp>
        <p:nvSpPr>
          <p:cNvPr id="10" name="Espace réservé du numéro de diapositive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pPr/>
              <a:t>‹N°›</a:t>
            </a:fld>
            <a:endParaRPr lang="fr-FR" dirty="0">
              <a:latin typeface="+mn-lt"/>
            </a:endParaRPr>
          </a:p>
        </p:txBody>
      </p:sp>
      <p:sp>
        <p:nvSpPr>
          <p:cNvPr id="8" name="Espace réservé de la date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fr-FR"/>
            </a:defPPr>
          </a:lstStyle>
          <a:p>
            <a:pPr rtl="0"/>
            <a:endParaRPr lang="fr-FR"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defPPr>
              <a:defRPr lang="fr-FR"/>
            </a:defPPr>
          </a:lstStyle>
          <a:p>
            <a:pPr lvl="0" rtl="0"/>
            <a:r>
              <a:rPr lang="fr-FR"/>
              <a:t>Modifiez les styles du texte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12" name="Espace réservé du titre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defPPr>
              <a:defRPr lang="fr-FR"/>
            </a:defPPr>
          </a:lstStyle>
          <a:p>
            <a:pPr rtl="0"/>
            <a:r>
              <a:rPr lang="fr-FR"/>
              <a:t>Modifiez le style du titre</a:t>
            </a:r>
          </a:p>
        </p:txBody>
      </p:sp>
      <p:sp>
        <p:nvSpPr>
          <p:cNvPr id="30" name="Espace réservé de la date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lang="fr-FR" sz="1100" b="0" i="0">
                <a:solidFill>
                  <a:schemeClr val="bg1"/>
                </a:solidFill>
                <a:latin typeface="+mn-lt"/>
              </a:defRPr>
            </a:lvl1pPr>
          </a:lstStyle>
          <a:p>
            <a:pPr rtl="0"/>
            <a:endParaRPr lang="fr-FR" dirty="0">
              <a:latin typeface="+mn-lt"/>
            </a:endParaRPr>
          </a:p>
        </p:txBody>
      </p:sp>
      <p:sp>
        <p:nvSpPr>
          <p:cNvPr id="32" name="Espace réservé du numéro de diapositive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lang="fr-FR" sz="1100" b="1" i="0">
                <a:solidFill>
                  <a:schemeClr val="bg1"/>
                </a:solidFill>
                <a:latin typeface="+mn-lt"/>
              </a:defRPr>
            </a:lvl1pPr>
          </a:lstStyle>
          <a:p>
            <a:pPr rtl="0"/>
            <a:fld id="{294A09A9-5501-47C1-A89A-A340965A2BE2}" type="slidenum">
              <a:rPr lang="fr-FR" smtClean="0"/>
              <a:pPr/>
              <a:t>‹N°›</a:t>
            </a:fld>
            <a:endParaRPr lang="fr-FR"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Lst>
  <p:hf hdr="0" ftr="0" dt="0"/>
  <p:txStyles>
    <p:titleStyle>
      <a:lvl1pPr algn="l" defTabSz="914400" rtl="0" eaLnBrk="1" latinLnBrk="0" hangingPunct="1">
        <a:lnSpc>
          <a:spcPct val="80000"/>
        </a:lnSpc>
        <a:spcBef>
          <a:spcPct val="0"/>
        </a:spcBef>
        <a:buNone/>
        <a:defRPr lang="fr-FR" sz="4400" b="1" i="0" kern="1200" spc="100" baseline="0">
          <a:solidFill>
            <a:schemeClr val="bg1"/>
          </a:solidFill>
          <a:latin typeface="+mj-lt"/>
          <a:ea typeface="+mj-ea"/>
          <a:cs typeface="+mj-cs"/>
        </a:defRPr>
      </a:lvl1pPr>
      <a:lvl2pPr eaLnBrk="1" hangingPunct="1">
        <a:defRPr lang="fr-FR">
          <a:solidFill>
            <a:schemeClr val="tx2"/>
          </a:solidFill>
        </a:defRPr>
      </a:lvl2pPr>
      <a:lvl3pPr eaLnBrk="1" hangingPunct="1">
        <a:defRPr lang="fr-FR">
          <a:solidFill>
            <a:schemeClr val="tx2"/>
          </a:solidFill>
        </a:defRPr>
      </a:lvl3pPr>
      <a:lvl4pPr eaLnBrk="1" hangingPunct="1">
        <a:defRPr lang="fr-FR">
          <a:solidFill>
            <a:schemeClr val="tx2"/>
          </a:solidFill>
        </a:defRPr>
      </a:lvl4pPr>
      <a:lvl5pPr eaLnBrk="1" hangingPunct="1">
        <a:defRPr lang="fr-FR">
          <a:solidFill>
            <a:schemeClr val="tx2"/>
          </a:solidFill>
        </a:defRPr>
      </a:lvl5pPr>
      <a:lvl6pPr eaLnBrk="1" hangingPunct="1">
        <a:defRPr lang="fr-FR">
          <a:solidFill>
            <a:schemeClr val="tx2"/>
          </a:solidFill>
        </a:defRPr>
      </a:lvl6pPr>
      <a:lvl7pPr eaLnBrk="1" hangingPunct="1">
        <a:defRPr lang="fr-FR">
          <a:solidFill>
            <a:schemeClr val="tx2"/>
          </a:solidFill>
        </a:defRPr>
      </a:lvl7pPr>
      <a:lvl8pPr eaLnBrk="1" hangingPunct="1">
        <a:defRPr lang="fr-FR">
          <a:solidFill>
            <a:schemeClr val="tx2"/>
          </a:solidFill>
        </a:defRPr>
      </a:lvl8pPr>
      <a:lvl9pPr eaLnBrk="1" hangingPunct="1">
        <a:defRPr lang="fr-F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lang="fr-F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lang="fr-F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lang="fr-F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lang="fr-F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lang="fr-F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p:bodyStyle>
    <p:otherStyle>
      <a:defPPr>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youtube.com/watch?v=gPVVsw2OWdM" TargetMode="Externa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hyperlink" Target="https://www.sciencesetavenir.fr/sante/dermato/une-intelligence-artificielle-capable-de-detecter-les-cancers-de-la-peau_110372" TargetMode="External"/><Relationship Id="rId3" Type="http://schemas.openxmlformats.org/officeDocument/2006/relationships/hyperlink" Target="https://www.cnil.fr/fr/particulier" TargetMode="External"/><Relationship Id="rId7" Type="http://schemas.openxmlformats.org/officeDocument/2006/relationships/hyperlink" Target="https://www.lemonde.fr/pixels/article/2016/03/15/jeu-de-go-victoire-finale-de-l-intelligence-artificielle-sur-le-score-de-4-a-1_4882998_4408996.html" TargetMode="External"/><Relationship Id="rId2" Type="http://schemas.openxmlformats.org/officeDocument/2006/relationships/hyperlink" Target="https://www.larousse.fr/" TargetMode="External"/><Relationship Id="rId1" Type="http://schemas.openxmlformats.org/officeDocument/2006/relationships/slideLayout" Target="../slideLayouts/slideLayout2.xml"/><Relationship Id="rId6" Type="http://schemas.openxmlformats.org/officeDocument/2006/relationships/hyperlink" Target="https://www.inria.fr/fr/lapprentissage-profond-pour-les-nouvelles-modalites-dimages?utm_source=chatgpt.com" TargetMode="External"/><Relationship Id="rId11" Type="http://schemas.openxmlformats.org/officeDocument/2006/relationships/image" Target="../media/image2.png"/><Relationship Id="rId5" Type="http://schemas.openxmlformats.org/officeDocument/2006/relationships/hyperlink" Target="https://www.tree-learning.fr/plateforme-lms-elearning/deep-learning/" TargetMode="External"/><Relationship Id="rId10" Type="http://schemas.openxmlformats.org/officeDocument/2006/relationships/image" Target="../media/image1.png"/><Relationship Id="rId4" Type="http://schemas.openxmlformats.org/officeDocument/2006/relationships/hyperlink" Target="https://www.ionos.fr/digitalguide/web-marketing/search-engine-marketing/deep-learning-vs-machine-learning/#content-deep-learning-vs-machine-learning--domaines-dapplication" TargetMode="External"/><Relationship Id="rId9" Type="http://schemas.openxmlformats.org/officeDocument/2006/relationships/hyperlink" Target="https://www.retengr.com/le-blog/deep-learning-definitions-applications-avantages-inconvenient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B1D9D6-2977-ABCD-FDF8-51AFA5064E54}"/>
              </a:ext>
            </a:extLst>
          </p:cNvPr>
          <p:cNvSpPr>
            <a:spLocks noGrp="1"/>
          </p:cNvSpPr>
          <p:nvPr>
            <p:ph type="ctrTitle"/>
          </p:nvPr>
        </p:nvSpPr>
        <p:spPr>
          <a:xfrm>
            <a:off x="6309904" y="411479"/>
            <a:ext cx="5486400" cy="3291840"/>
          </a:xfrm>
        </p:spPr>
        <p:txBody>
          <a:bodyPr rtlCol="0"/>
          <a:lstStyle>
            <a:defPPr>
              <a:defRPr lang="fr-FR"/>
            </a:defPPr>
          </a:lstStyle>
          <a:p>
            <a:pPr rtl="0"/>
            <a:r>
              <a:rPr lang="fr-FR" dirty="0"/>
              <a:t>Le </a:t>
            </a:r>
            <a:r>
              <a:rPr lang="fr-FR" dirty="0" err="1"/>
              <a:t>deep</a:t>
            </a:r>
            <a:r>
              <a:rPr lang="fr-FR" dirty="0"/>
              <a:t> </a:t>
            </a:r>
            <a:r>
              <a:rPr lang="fr-FR" dirty="0" err="1"/>
              <a:t>learning</a:t>
            </a:r>
            <a:endParaRPr lang="fr-FR" dirty="0"/>
          </a:p>
        </p:txBody>
      </p:sp>
      <p:pic>
        <p:nvPicPr>
          <p:cNvPr id="7"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9" name="ZoneTexte 8"/>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BC0BA-71BC-7166-A448-7C1D56C5192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B910067-8088-AE6F-6785-DA2F296E61BA}"/>
              </a:ext>
            </a:extLst>
          </p:cNvPr>
          <p:cNvSpPr>
            <a:spLocks noGrp="1"/>
          </p:cNvSpPr>
          <p:nvPr>
            <p:ph type="title"/>
          </p:nvPr>
        </p:nvSpPr>
        <p:spPr/>
        <p:txBody>
          <a:bodyPr/>
          <a:lstStyle/>
          <a:p>
            <a:r>
              <a:rPr lang="fr-FR" dirty="0"/>
              <a:t>Comment ça marche ?</a:t>
            </a:r>
          </a:p>
        </p:txBody>
      </p:sp>
      <p:sp>
        <p:nvSpPr>
          <p:cNvPr id="6" name="Espace réservé du contenu 5">
            <a:extLst>
              <a:ext uri="{FF2B5EF4-FFF2-40B4-BE49-F238E27FC236}">
                <a16:creationId xmlns:a16="http://schemas.microsoft.com/office/drawing/2014/main" id="{0AE8CB26-7FD8-1378-3C1F-516D8498C1A1}"/>
              </a:ext>
            </a:extLst>
          </p:cNvPr>
          <p:cNvSpPr>
            <a:spLocks noGrp="1"/>
          </p:cNvSpPr>
          <p:nvPr>
            <p:ph sz="quarter" idx="13"/>
          </p:nvPr>
        </p:nvSpPr>
        <p:spPr>
          <a:xfrm>
            <a:off x="3657600" y="1783080"/>
            <a:ext cx="7810500" cy="5074919"/>
          </a:xfrm>
        </p:spPr>
        <p:txBody>
          <a:bodyPr>
            <a:normAutofit/>
          </a:bodyPr>
          <a:lstStyle/>
          <a:p>
            <a:pPr marL="0" indent="0">
              <a:buNone/>
            </a:pPr>
            <a:r>
              <a:rPr lang="fr-FR" b="1" dirty="0"/>
              <a:t>Etape 2 : perfectionner son apprentissage</a:t>
            </a:r>
          </a:p>
          <a:p>
            <a:pPr marL="0" indent="0">
              <a:buNone/>
            </a:pPr>
            <a:r>
              <a:rPr lang="fr-FR" i="1" dirty="0"/>
              <a:t>Exemple : se tromper pour apprendre</a:t>
            </a:r>
          </a:p>
        </p:txBody>
      </p:sp>
      <p:pic>
        <p:nvPicPr>
          <p:cNvPr id="3" name="Image 2">
            <a:extLst>
              <a:ext uri="{FF2B5EF4-FFF2-40B4-BE49-F238E27FC236}">
                <a16:creationId xmlns:a16="http://schemas.microsoft.com/office/drawing/2014/main" id="{EF6F2D30-CEAC-B563-92C1-EBED87EFD2FA}"/>
              </a:ext>
            </a:extLst>
          </p:cNvPr>
          <p:cNvPicPr>
            <a:picLocks noChangeAspect="1"/>
          </p:cNvPicPr>
          <p:nvPr/>
        </p:nvPicPr>
        <p:blipFill>
          <a:blip r:embed="rId2"/>
          <a:stretch>
            <a:fillRect/>
          </a:stretch>
        </p:blipFill>
        <p:spPr>
          <a:xfrm>
            <a:off x="3657600" y="2844293"/>
            <a:ext cx="6467438" cy="3735578"/>
          </a:xfrm>
          <a:prstGeom prst="rect">
            <a:avLst/>
          </a:prstGeom>
        </p:spPr>
      </p:pic>
      <p:pic>
        <p:nvPicPr>
          <p:cNvPr id="7"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9" name="ZoneTexte 8"/>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B7092444-E847-6115-64C9-BE5CCF0BAD59}"/>
              </a:ext>
            </a:extLst>
          </p:cNvPr>
          <p:cNvSpPr>
            <a:spLocks noGrp="1"/>
          </p:cNvSpPr>
          <p:nvPr>
            <p:ph type="sldNum" sz="quarter" idx="22"/>
          </p:nvPr>
        </p:nvSpPr>
        <p:spPr>
          <a:xfrm>
            <a:off x="11496377" y="6505234"/>
            <a:ext cx="523240" cy="247651"/>
          </a:xfrm>
        </p:spPr>
        <p:txBody>
          <a:bodyPr/>
          <a:lstStyle/>
          <a:p>
            <a:pPr rtl="0"/>
            <a:fld id="{294A09A9-5501-47C1-A89A-A340965A2BE2}" type="slidenum">
              <a:rPr lang="fr-FR" smtClean="0"/>
              <a:pPr rtl="0"/>
              <a:t>10</a:t>
            </a:fld>
            <a:endParaRPr lang="fr-FR" dirty="0">
              <a:latin typeface="+mn-lt"/>
            </a:endParaRPr>
          </a:p>
        </p:txBody>
      </p:sp>
    </p:spTree>
    <p:extLst>
      <p:ext uri="{BB962C8B-B14F-4D97-AF65-F5344CB8AC3E}">
        <p14:creationId xmlns:p14="http://schemas.microsoft.com/office/powerpoint/2010/main" val="124442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828AB-FCC5-9F13-F348-55C20872859F}"/>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8CABDB2E-648A-711B-8089-C705C1E79F57}"/>
              </a:ext>
            </a:extLst>
          </p:cNvPr>
          <p:cNvSpPr>
            <a:spLocks noGrp="1"/>
          </p:cNvSpPr>
          <p:nvPr>
            <p:ph type="title"/>
          </p:nvPr>
        </p:nvSpPr>
        <p:spPr/>
        <p:txBody>
          <a:bodyPr/>
          <a:lstStyle/>
          <a:p>
            <a:r>
              <a:rPr lang="fr-FR" dirty="0"/>
              <a:t>Comment ça marche ?</a:t>
            </a:r>
          </a:p>
        </p:txBody>
      </p:sp>
      <p:sp>
        <p:nvSpPr>
          <p:cNvPr id="6" name="Espace réservé du contenu 5">
            <a:extLst>
              <a:ext uri="{FF2B5EF4-FFF2-40B4-BE49-F238E27FC236}">
                <a16:creationId xmlns:a16="http://schemas.microsoft.com/office/drawing/2014/main" id="{4AD5C01B-27B9-CD6F-6DC0-64384EB39B04}"/>
              </a:ext>
            </a:extLst>
          </p:cNvPr>
          <p:cNvSpPr>
            <a:spLocks noGrp="1"/>
          </p:cNvSpPr>
          <p:nvPr>
            <p:ph sz="quarter" idx="13"/>
          </p:nvPr>
        </p:nvSpPr>
        <p:spPr>
          <a:xfrm>
            <a:off x="3657600" y="1783080"/>
            <a:ext cx="7810500" cy="5074919"/>
          </a:xfrm>
        </p:spPr>
        <p:txBody>
          <a:bodyPr>
            <a:normAutofit/>
          </a:bodyPr>
          <a:lstStyle/>
          <a:p>
            <a:pPr marL="0" indent="0">
              <a:buNone/>
            </a:pPr>
            <a:r>
              <a:rPr lang="fr-FR" b="1" dirty="0"/>
              <a:t>Etape 3 : fiabiliser les résultats</a:t>
            </a:r>
          </a:p>
          <a:p>
            <a:pPr marL="0" indent="0">
              <a:buNone/>
            </a:pPr>
            <a:r>
              <a:rPr lang="fr-FR" i="1" dirty="0"/>
              <a:t>Exemple : identifier s’il s’agit d’un chat ou non grâce aux entraînements</a:t>
            </a:r>
          </a:p>
        </p:txBody>
      </p:sp>
      <p:pic>
        <p:nvPicPr>
          <p:cNvPr id="7" name="Image 6">
            <a:extLst>
              <a:ext uri="{FF2B5EF4-FFF2-40B4-BE49-F238E27FC236}">
                <a16:creationId xmlns:a16="http://schemas.microsoft.com/office/drawing/2014/main" id="{0C1ED931-56F1-BA56-C315-A1276BEF5E7C}"/>
              </a:ext>
            </a:extLst>
          </p:cNvPr>
          <p:cNvPicPr>
            <a:picLocks noChangeAspect="1"/>
          </p:cNvPicPr>
          <p:nvPr/>
        </p:nvPicPr>
        <p:blipFill>
          <a:blip r:embed="rId2"/>
          <a:stretch>
            <a:fillRect/>
          </a:stretch>
        </p:blipFill>
        <p:spPr>
          <a:xfrm>
            <a:off x="3657600" y="2960948"/>
            <a:ext cx="6570622" cy="3794177"/>
          </a:xfrm>
          <a:prstGeom prst="rect">
            <a:avLst/>
          </a:prstGeom>
        </p:spPr>
      </p:pic>
      <p:pic>
        <p:nvPicPr>
          <p:cNvPr id="8"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646242" y="6281902"/>
            <a:ext cx="508581" cy="448921"/>
          </a:xfrm>
          <a:prstGeom prst="rect">
            <a:avLst/>
          </a:prstGeom>
          <a:ln>
            <a:noFill/>
          </a:ln>
          <a:effectLst>
            <a:outerShdw blurRad="292100" dist="139700" dir="2700000" algn="tl" rotWithShape="0">
              <a:srgbClr val="333333">
                <a:alpha val="65000"/>
              </a:srgbClr>
            </a:outerShdw>
          </a:effectLst>
        </p:spPr>
      </p:pic>
      <p:pic>
        <p:nvPicPr>
          <p:cNvPr id="9" name="Image 8"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823429" y="6257599"/>
            <a:ext cx="718069" cy="497526"/>
          </a:xfrm>
          <a:prstGeom prst="rect">
            <a:avLst/>
          </a:prstGeom>
        </p:spPr>
      </p:pic>
      <p:sp>
        <p:nvSpPr>
          <p:cNvPr id="2" name="ZoneTexte 1"/>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3" name="Espace réservé du numéro de diapositive 2">
            <a:extLst>
              <a:ext uri="{FF2B5EF4-FFF2-40B4-BE49-F238E27FC236}">
                <a16:creationId xmlns:a16="http://schemas.microsoft.com/office/drawing/2014/main" id="{714DC9B0-031F-AE2D-132D-A25CC8775328}"/>
              </a:ext>
            </a:extLst>
          </p:cNvPr>
          <p:cNvSpPr>
            <a:spLocks noGrp="1"/>
          </p:cNvSpPr>
          <p:nvPr>
            <p:ph type="sldNum" sz="quarter" idx="22"/>
          </p:nvPr>
        </p:nvSpPr>
        <p:spPr>
          <a:xfrm>
            <a:off x="11468100" y="6506362"/>
            <a:ext cx="523240" cy="247651"/>
          </a:xfrm>
        </p:spPr>
        <p:txBody>
          <a:bodyPr/>
          <a:lstStyle/>
          <a:p>
            <a:pPr rtl="0"/>
            <a:fld id="{294A09A9-5501-47C1-A89A-A340965A2BE2}" type="slidenum">
              <a:rPr lang="fr-FR" smtClean="0"/>
              <a:pPr rtl="0"/>
              <a:t>11</a:t>
            </a:fld>
            <a:endParaRPr lang="fr-FR" dirty="0">
              <a:latin typeface="+mn-lt"/>
            </a:endParaRPr>
          </a:p>
        </p:txBody>
      </p:sp>
    </p:spTree>
    <p:extLst>
      <p:ext uri="{BB962C8B-B14F-4D97-AF65-F5344CB8AC3E}">
        <p14:creationId xmlns:p14="http://schemas.microsoft.com/office/powerpoint/2010/main" val="2504431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9B66D-2B53-7EE2-9AB5-A6FAAC68D3C2}"/>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19D50A96-6CCA-3C1F-CAE9-74C722DDA351}"/>
              </a:ext>
            </a:extLst>
          </p:cNvPr>
          <p:cNvSpPr>
            <a:spLocks noGrp="1"/>
          </p:cNvSpPr>
          <p:nvPr>
            <p:ph type="title"/>
          </p:nvPr>
        </p:nvSpPr>
        <p:spPr/>
        <p:txBody>
          <a:bodyPr/>
          <a:lstStyle/>
          <a:p>
            <a:r>
              <a:rPr lang="fr-FR" dirty="0"/>
              <a:t>Comment ça marche ?</a:t>
            </a:r>
          </a:p>
        </p:txBody>
      </p:sp>
      <p:sp>
        <p:nvSpPr>
          <p:cNvPr id="6" name="Espace réservé du contenu 5">
            <a:extLst>
              <a:ext uri="{FF2B5EF4-FFF2-40B4-BE49-F238E27FC236}">
                <a16:creationId xmlns:a16="http://schemas.microsoft.com/office/drawing/2014/main" id="{06CE6337-99F9-B77C-9F44-0C9C3064D40C}"/>
              </a:ext>
            </a:extLst>
          </p:cNvPr>
          <p:cNvSpPr>
            <a:spLocks noGrp="1"/>
          </p:cNvSpPr>
          <p:nvPr>
            <p:ph sz="quarter" idx="13"/>
          </p:nvPr>
        </p:nvSpPr>
        <p:spPr>
          <a:xfrm>
            <a:off x="594360" y="2336800"/>
            <a:ext cx="2997200" cy="1794933"/>
          </a:xfrm>
        </p:spPr>
        <p:txBody>
          <a:bodyPr>
            <a:normAutofit/>
          </a:bodyPr>
          <a:lstStyle/>
          <a:p>
            <a:pPr marL="0" indent="0">
              <a:buNone/>
            </a:pPr>
            <a:r>
              <a:rPr lang="fr-FR" dirty="0"/>
              <a:t>Le </a:t>
            </a:r>
            <a:r>
              <a:rPr lang="fr-FR" dirty="0" err="1"/>
              <a:t>deep</a:t>
            </a:r>
            <a:r>
              <a:rPr lang="fr-FR" dirty="0"/>
              <a:t> </a:t>
            </a:r>
            <a:r>
              <a:rPr lang="fr-FR" dirty="0" err="1"/>
              <a:t>learning</a:t>
            </a:r>
            <a:r>
              <a:rPr lang="fr-FR" dirty="0"/>
              <a:t> est la base de l’intelligence artificielle.</a:t>
            </a:r>
          </a:p>
        </p:txBody>
      </p:sp>
      <p:pic>
        <p:nvPicPr>
          <p:cNvPr id="3" name="Image 2">
            <a:extLst>
              <a:ext uri="{FF2B5EF4-FFF2-40B4-BE49-F238E27FC236}">
                <a16:creationId xmlns:a16="http://schemas.microsoft.com/office/drawing/2014/main" id="{2A4EC8D1-0E86-D61A-797F-11FBF1A03760}"/>
              </a:ext>
            </a:extLst>
          </p:cNvPr>
          <p:cNvPicPr>
            <a:picLocks noChangeAspect="1"/>
          </p:cNvPicPr>
          <p:nvPr/>
        </p:nvPicPr>
        <p:blipFill>
          <a:blip r:embed="rId2"/>
          <a:stretch>
            <a:fillRect/>
          </a:stretch>
        </p:blipFill>
        <p:spPr>
          <a:xfrm>
            <a:off x="5199328" y="1960880"/>
            <a:ext cx="4873828" cy="4702387"/>
          </a:xfrm>
          <a:prstGeom prst="rect">
            <a:avLst/>
          </a:prstGeom>
        </p:spPr>
      </p:pic>
      <p:pic>
        <p:nvPicPr>
          <p:cNvPr id="7"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9" name="ZoneTexte 8"/>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56A99147-0B6E-78F9-15BD-A835FF45C6CE}"/>
              </a:ext>
            </a:extLst>
          </p:cNvPr>
          <p:cNvSpPr>
            <a:spLocks noGrp="1"/>
          </p:cNvSpPr>
          <p:nvPr>
            <p:ph type="sldNum" sz="quarter" idx="22"/>
          </p:nvPr>
        </p:nvSpPr>
        <p:spPr>
          <a:xfrm>
            <a:off x="11468100" y="6506346"/>
            <a:ext cx="523240" cy="247651"/>
          </a:xfrm>
        </p:spPr>
        <p:txBody>
          <a:bodyPr/>
          <a:lstStyle/>
          <a:p>
            <a:pPr rtl="0"/>
            <a:fld id="{294A09A9-5501-47C1-A89A-A340965A2BE2}" type="slidenum">
              <a:rPr lang="fr-FR" smtClean="0"/>
              <a:pPr rtl="0"/>
              <a:t>12</a:t>
            </a:fld>
            <a:endParaRPr lang="fr-FR" dirty="0">
              <a:latin typeface="+mn-lt"/>
            </a:endParaRPr>
          </a:p>
        </p:txBody>
      </p:sp>
    </p:spTree>
    <p:extLst>
      <p:ext uri="{BB962C8B-B14F-4D97-AF65-F5344CB8AC3E}">
        <p14:creationId xmlns:p14="http://schemas.microsoft.com/office/powerpoint/2010/main" val="228369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9A537-4F1A-9A0C-3CC6-7BCCBEBCB8D2}"/>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E84BE402-084D-270E-4AF0-87891045BFBC}"/>
              </a:ext>
            </a:extLst>
          </p:cNvPr>
          <p:cNvSpPr>
            <a:spLocks noGrp="1"/>
          </p:cNvSpPr>
          <p:nvPr>
            <p:ph type="title"/>
          </p:nvPr>
        </p:nvSpPr>
        <p:spPr>
          <a:xfrm>
            <a:off x="594360" y="102875"/>
            <a:ext cx="10873740" cy="843609"/>
          </a:xfrm>
        </p:spPr>
        <p:txBody>
          <a:bodyPr/>
          <a:lstStyle/>
          <a:p>
            <a:r>
              <a:rPr lang="fr-FR" dirty="0"/>
              <a:t>Comment ça marche ?</a:t>
            </a:r>
          </a:p>
        </p:txBody>
      </p:sp>
      <p:pic>
        <p:nvPicPr>
          <p:cNvPr id="2" name="YTDown.com_YouTube_Comprendre-le-DeepLearning-et-les-Reseau_Media_gPVVsw2OWdM_001_1080p">
            <a:hlinkClick r:id="" action="ppaction://media"/>
            <a:extLst>
              <a:ext uri="{FF2B5EF4-FFF2-40B4-BE49-F238E27FC236}">
                <a16:creationId xmlns:a16="http://schemas.microsoft.com/office/drawing/2014/main" id="{1048B140-8A58-2541-9560-D3C83A0185B0}"/>
              </a:ext>
            </a:extLst>
          </p:cNvPr>
          <p:cNvPicPr>
            <a:picLocks noGrp="1" noChangeAspect="1"/>
          </p:cNvPicPr>
          <p:nvPr>
            <p:ph sz="quarter" idx="13"/>
            <a:videoFile r:link="rId1"/>
            <p:extLst>
              <p:ext uri="{DAA4B4D4-6D71-4841-9C94-3DE7FCFB9230}">
                <p14:media xmlns:p14="http://schemas.microsoft.com/office/powerpoint/2010/main" r:embed="rId2">
                  <p14:trim end="587026"/>
                </p14:media>
              </p:ext>
            </p:extLst>
          </p:nvPr>
        </p:nvPicPr>
        <p:blipFill>
          <a:blip r:embed="rId4"/>
          <a:stretch>
            <a:fillRect/>
          </a:stretch>
        </p:blipFill>
        <p:spPr>
          <a:xfrm>
            <a:off x="1932031" y="1086767"/>
            <a:ext cx="8327938" cy="4684465"/>
          </a:xfrm>
        </p:spPr>
      </p:pic>
      <p:pic>
        <p:nvPicPr>
          <p:cNvPr id="7" name="Espace réservé du contenu 3" descr="Aucune description de photo disponible.">
            <a:extLst>
              <a:ext uri="{FF2B5EF4-FFF2-40B4-BE49-F238E27FC236}">
                <a16:creationId xmlns:a16="http://schemas.microsoft.com/office/drawing/2014/main" id="{B74FDD40-CB79-3159-5F0E-2E13554A461C}"/>
              </a:ext>
            </a:extLst>
          </p:cNvPr>
          <p:cNvPicPr>
            <a:picLocks noChangeAspect="1"/>
          </p:cNvPicPr>
          <p:nvPr/>
        </p:nvPicPr>
        <p:blipFill>
          <a:blip r:embed="rId5"/>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96336117-35E0-91B6-F753-A09F14064A20}"/>
              </a:ext>
            </a:extLst>
          </p:cNvPr>
          <p:cNvPicPr>
            <a:picLocks noChangeAspect="1"/>
          </p:cNvPicPr>
          <p:nvPr/>
        </p:nvPicPr>
        <p:blipFill>
          <a:blip r:embed="rId6"/>
          <a:stretch>
            <a:fillRect/>
          </a:stretch>
        </p:blipFill>
        <p:spPr>
          <a:xfrm>
            <a:off x="9646997" y="6256471"/>
            <a:ext cx="718069" cy="497526"/>
          </a:xfrm>
          <a:prstGeom prst="rect">
            <a:avLst/>
          </a:prstGeom>
        </p:spPr>
      </p:pic>
      <p:sp>
        <p:nvSpPr>
          <p:cNvPr id="9" name="ZoneTexte 8">
            <a:extLst>
              <a:ext uri="{FF2B5EF4-FFF2-40B4-BE49-F238E27FC236}">
                <a16:creationId xmlns:a16="http://schemas.microsoft.com/office/drawing/2014/main" id="{2166DE1B-7294-694A-EFE1-F3C05362B543}"/>
              </a:ext>
            </a:extLst>
          </p:cNvPr>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4" name="Espace réservé du numéro de diapositive 3">
            <a:extLst>
              <a:ext uri="{FF2B5EF4-FFF2-40B4-BE49-F238E27FC236}">
                <a16:creationId xmlns:a16="http://schemas.microsoft.com/office/drawing/2014/main" id="{778B7348-1F5B-2FA8-6B85-D61A8B6D30A4}"/>
              </a:ext>
            </a:extLst>
          </p:cNvPr>
          <p:cNvSpPr>
            <a:spLocks noGrp="1"/>
          </p:cNvSpPr>
          <p:nvPr>
            <p:ph type="sldNum" sz="quarter" idx="22"/>
          </p:nvPr>
        </p:nvSpPr>
        <p:spPr>
          <a:xfrm>
            <a:off x="11468100" y="6506346"/>
            <a:ext cx="523240" cy="247651"/>
          </a:xfrm>
        </p:spPr>
        <p:txBody>
          <a:bodyPr/>
          <a:lstStyle/>
          <a:p>
            <a:pPr rtl="0"/>
            <a:fld id="{294A09A9-5501-47C1-A89A-A340965A2BE2}" type="slidenum">
              <a:rPr lang="fr-FR" smtClean="0"/>
              <a:pPr rtl="0"/>
              <a:t>13</a:t>
            </a:fld>
            <a:endParaRPr lang="fr-FR" dirty="0">
              <a:latin typeface="+mn-lt"/>
            </a:endParaRPr>
          </a:p>
        </p:txBody>
      </p:sp>
      <p:sp>
        <p:nvSpPr>
          <p:cNvPr id="10" name="ZoneTexte 9">
            <a:extLst>
              <a:ext uri="{FF2B5EF4-FFF2-40B4-BE49-F238E27FC236}">
                <a16:creationId xmlns:a16="http://schemas.microsoft.com/office/drawing/2014/main" id="{166DD7D0-2CCD-A604-DDEA-63E15B56AA68}"/>
              </a:ext>
            </a:extLst>
          </p:cNvPr>
          <p:cNvSpPr txBox="1"/>
          <p:nvPr/>
        </p:nvSpPr>
        <p:spPr>
          <a:xfrm>
            <a:off x="2194413" y="5911515"/>
            <a:ext cx="8170653" cy="369332"/>
          </a:xfrm>
          <a:prstGeom prst="rect">
            <a:avLst/>
          </a:prstGeom>
          <a:noFill/>
        </p:spPr>
        <p:txBody>
          <a:bodyPr wrap="square" rtlCol="0">
            <a:spAutoFit/>
          </a:bodyPr>
          <a:lstStyle/>
          <a:p>
            <a:r>
              <a:rPr lang="fr-FR" dirty="0">
                <a:solidFill>
                  <a:schemeClr val="bg1"/>
                </a:solidFill>
                <a:hlinkClick r:id="rId7"/>
              </a:rPr>
              <a:t>https://www.youtube.com/watch?v=gPVVsw2OWdM</a:t>
            </a:r>
            <a:r>
              <a:rPr lang="fr-FR" dirty="0">
                <a:solidFill>
                  <a:schemeClr val="bg1"/>
                </a:solidFill>
              </a:rPr>
              <a:t>	Chaine : </a:t>
            </a:r>
            <a:r>
              <a:rPr lang="fr-FR" dirty="0" err="1">
                <a:solidFill>
                  <a:schemeClr val="bg1"/>
                </a:solidFill>
              </a:rPr>
              <a:t>Sociamix</a:t>
            </a:r>
            <a:endParaRPr lang="fr-FR" dirty="0">
              <a:solidFill>
                <a:schemeClr val="bg1"/>
              </a:solidFill>
            </a:endParaRPr>
          </a:p>
        </p:txBody>
      </p:sp>
    </p:spTree>
    <p:extLst>
      <p:ext uri="{BB962C8B-B14F-4D97-AF65-F5344CB8AC3E}">
        <p14:creationId xmlns:p14="http://schemas.microsoft.com/office/powerpoint/2010/main" val="372815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2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78049">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68D30-4819-7C98-11AB-BCC3FCE48257}"/>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1E507AB2-CB88-B2A5-271E-B9F599042E65}"/>
              </a:ext>
            </a:extLst>
          </p:cNvPr>
          <p:cNvSpPr>
            <a:spLocks noGrp="1"/>
          </p:cNvSpPr>
          <p:nvPr>
            <p:ph type="title"/>
          </p:nvPr>
        </p:nvSpPr>
        <p:spPr/>
        <p:txBody>
          <a:bodyPr/>
          <a:lstStyle/>
          <a:p>
            <a:r>
              <a:rPr lang="fr-FR" dirty="0"/>
              <a:t>Comment ça marche ?</a:t>
            </a:r>
          </a:p>
        </p:txBody>
      </p:sp>
      <p:pic>
        <p:nvPicPr>
          <p:cNvPr id="7" name="Espace réservé du contenu 3" descr="Aucune description de photo disponible.">
            <a:extLst>
              <a:ext uri="{FF2B5EF4-FFF2-40B4-BE49-F238E27FC236}">
                <a16:creationId xmlns:a16="http://schemas.microsoft.com/office/drawing/2014/main" id="{C815C798-EE00-91A9-CEF2-C0D05F1696AF}"/>
              </a:ext>
            </a:extLst>
          </p:cNvPr>
          <p:cNvPicPr>
            <a:picLocks noChangeAspect="1"/>
          </p:cNvPicPr>
          <p:nvPr/>
        </p:nvPicPr>
        <p:blipFill>
          <a:blip r:embed="rId2"/>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6EFA9E9C-2FE9-7D80-A8BD-DED8F1F97126}"/>
              </a:ext>
            </a:extLst>
          </p:cNvPr>
          <p:cNvPicPr>
            <a:picLocks noChangeAspect="1"/>
          </p:cNvPicPr>
          <p:nvPr/>
        </p:nvPicPr>
        <p:blipFill>
          <a:blip r:embed="rId3"/>
          <a:stretch>
            <a:fillRect/>
          </a:stretch>
        </p:blipFill>
        <p:spPr>
          <a:xfrm>
            <a:off x="9646997" y="6256471"/>
            <a:ext cx="718069" cy="497526"/>
          </a:xfrm>
          <a:prstGeom prst="rect">
            <a:avLst/>
          </a:prstGeom>
        </p:spPr>
      </p:pic>
      <p:sp>
        <p:nvSpPr>
          <p:cNvPr id="9" name="ZoneTexte 8">
            <a:extLst>
              <a:ext uri="{FF2B5EF4-FFF2-40B4-BE49-F238E27FC236}">
                <a16:creationId xmlns:a16="http://schemas.microsoft.com/office/drawing/2014/main" id="{18CBC1DD-3438-74F1-7685-76E1F41BDC7F}"/>
              </a:ext>
            </a:extLst>
          </p:cNvPr>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DC0DEE99-6F16-B5B3-685A-B6262610B2FD}"/>
              </a:ext>
            </a:extLst>
          </p:cNvPr>
          <p:cNvSpPr>
            <a:spLocks noGrp="1"/>
          </p:cNvSpPr>
          <p:nvPr>
            <p:ph type="sldNum" sz="quarter" idx="22"/>
          </p:nvPr>
        </p:nvSpPr>
        <p:spPr>
          <a:xfrm>
            <a:off x="11468100" y="6506346"/>
            <a:ext cx="523240" cy="247651"/>
          </a:xfrm>
        </p:spPr>
        <p:txBody>
          <a:bodyPr/>
          <a:lstStyle/>
          <a:p>
            <a:pPr rtl="0"/>
            <a:fld id="{294A09A9-5501-47C1-A89A-A340965A2BE2}" type="slidenum">
              <a:rPr lang="fr-FR" smtClean="0"/>
              <a:pPr rtl="0"/>
              <a:t>14</a:t>
            </a:fld>
            <a:endParaRPr lang="fr-FR" dirty="0">
              <a:latin typeface="+mn-lt"/>
            </a:endParaRPr>
          </a:p>
        </p:txBody>
      </p:sp>
      <p:pic>
        <p:nvPicPr>
          <p:cNvPr id="12" name="Espace réservé du contenu 11" descr="Une image contenant texte, roue, véhicule, Véhicule terrestre&#10;&#10;Le contenu généré par l’IA peut être incorrect.">
            <a:extLst>
              <a:ext uri="{FF2B5EF4-FFF2-40B4-BE49-F238E27FC236}">
                <a16:creationId xmlns:a16="http://schemas.microsoft.com/office/drawing/2014/main" id="{48734035-4BFD-3BF1-DF33-5DC0C70ACE1D}"/>
              </a:ext>
            </a:extLst>
          </p:cNvPr>
          <p:cNvPicPr>
            <a:picLocks noGrp="1" noChangeAspect="1"/>
          </p:cNvPicPr>
          <p:nvPr>
            <p:ph sz="quarter" idx="13"/>
          </p:nvPr>
        </p:nvPicPr>
        <p:blipFill>
          <a:blip r:embed="rId4">
            <a:extLst>
              <a:ext uri="{28A0092B-C50C-407E-A947-70E740481C1C}">
                <a14:useLocalDpi xmlns:a14="http://schemas.microsoft.com/office/drawing/2010/main" val="0"/>
              </a:ext>
            </a:extLst>
          </a:blip>
          <a:stretch>
            <a:fillRect/>
          </a:stretch>
        </p:blipFill>
        <p:spPr>
          <a:xfrm>
            <a:off x="2417341" y="2181696"/>
            <a:ext cx="6300910" cy="3700462"/>
          </a:xfrm>
        </p:spPr>
      </p:pic>
    </p:spTree>
    <p:extLst>
      <p:ext uri="{BB962C8B-B14F-4D97-AF65-F5344CB8AC3E}">
        <p14:creationId xmlns:p14="http://schemas.microsoft.com/office/powerpoint/2010/main" val="3259480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CC09C-EF1B-567E-A6FB-5253CA6C83F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C804867-AA28-2A3A-343B-E10FA7B087A9}"/>
              </a:ext>
            </a:extLst>
          </p:cNvPr>
          <p:cNvSpPr>
            <a:spLocks noGrp="1"/>
          </p:cNvSpPr>
          <p:nvPr>
            <p:ph type="title"/>
          </p:nvPr>
        </p:nvSpPr>
        <p:spPr>
          <a:xfrm>
            <a:off x="575310" y="278129"/>
            <a:ext cx="5063490" cy="1796204"/>
          </a:xfrm>
        </p:spPr>
        <p:txBody>
          <a:bodyPr/>
          <a:lstStyle/>
          <a:p>
            <a:r>
              <a:rPr lang="fr-FR" dirty="0"/>
              <a:t>Exemple n°1 : détection du cancer de la peau</a:t>
            </a:r>
          </a:p>
        </p:txBody>
      </p:sp>
      <p:sp>
        <p:nvSpPr>
          <p:cNvPr id="7" name="Espace réservé du contenu 6">
            <a:extLst>
              <a:ext uri="{FF2B5EF4-FFF2-40B4-BE49-F238E27FC236}">
                <a16:creationId xmlns:a16="http://schemas.microsoft.com/office/drawing/2014/main" id="{D1133A0F-4CC0-EB75-C951-1005EA1B6301}"/>
              </a:ext>
            </a:extLst>
          </p:cNvPr>
          <p:cNvSpPr>
            <a:spLocks noGrp="1"/>
          </p:cNvSpPr>
          <p:nvPr>
            <p:ph sz="quarter" idx="16"/>
          </p:nvPr>
        </p:nvSpPr>
        <p:spPr>
          <a:xfrm>
            <a:off x="594360" y="2836333"/>
            <a:ext cx="5044440" cy="3650731"/>
          </a:xfrm>
        </p:spPr>
        <p:txBody>
          <a:bodyPr>
            <a:normAutofit/>
          </a:bodyPr>
          <a:lstStyle/>
          <a:p>
            <a:r>
              <a:rPr lang="fr-FR" dirty="0"/>
              <a:t>L’université de Stanford a développé un modèle capable de détecter le cancer de la peau à partir de photos.</a:t>
            </a:r>
          </a:p>
          <a:p>
            <a:r>
              <a:rPr lang="fr-FR" dirty="0"/>
              <a:t>La machine a été entraîné à partir de photos de toute qualité, même une simple photo pixelisée prise avec un smartphone.</a:t>
            </a:r>
          </a:p>
          <a:p>
            <a:r>
              <a:rPr lang="fr-FR" dirty="0"/>
              <a:t>L’IA a désormais atteint le même niveau qu’un dermatologue qualifié.</a:t>
            </a:r>
            <a:br>
              <a:rPr lang="fr-FR" dirty="0"/>
            </a:br>
            <a:endParaRPr lang="fr-FR" dirty="0"/>
          </a:p>
        </p:txBody>
      </p:sp>
      <p:sp>
        <p:nvSpPr>
          <p:cNvPr id="6" name="Espace réservé pour une image  5">
            <a:extLst>
              <a:ext uri="{FF2B5EF4-FFF2-40B4-BE49-F238E27FC236}">
                <a16:creationId xmlns:a16="http://schemas.microsoft.com/office/drawing/2014/main" id="{40BA5ECF-3F99-79FB-0BFD-9FF061352D4E}"/>
              </a:ext>
            </a:extLst>
          </p:cNvPr>
          <p:cNvSpPr>
            <a:spLocks noGrp="1"/>
          </p:cNvSpPr>
          <p:nvPr>
            <p:ph type="pic" sz="quarter" idx="15"/>
          </p:nvPr>
        </p:nvSpPr>
        <p:spPr/>
        <p:txBody>
          <a:bodyPr/>
          <a:lstStyle/>
          <a:p>
            <a:endParaRPr lang="fr-FR"/>
          </a:p>
        </p:txBody>
      </p:sp>
      <p:pic>
        <p:nvPicPr>
          <p:cNvPr id="4098" name="Picture 2" descr="Un dermatologue utilise un dermatoscope, une sorte de microscope servant à analyser les grains de beauté et déterminer s'ils sont bénins ou signes d'un mélanome.">
            <a:extLst>
              <a:ext uri="{FF2B5EF4-FFF2-40B4-BE49-F238E27FC236}">
                <a16:creationId xmlns:a16="http://schemas.microsoft.com/office/drawing/2014/main" id="{A34064A9-D961-E67D-BC18-A761A7EFF1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020" r="1"/>
          <a:stretch>
            <a:fillRect/>
          </a:stretch>
        </p:blipFill>
        <p:spPr bwMode="auto">
          <a:xfrm>
            <a:off x="6073775" y="0"/>
            <a:ext cx="61182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2336827" y="6262603"/>
            <a:ext cx="508581" cy="448921"/>
          </a:xfrm>
          <a:prstGeom prst="rect">
            <a:avLst/>
          </a:prstGeom>
          <a:ln>
            <a:noFill/>
          </a:ln>
          <a:effectLst>
            <a:outerShdw blurRad="292100" dist="139700" dir="2700000" algn="tl" rotWithShape="0">
              <a:srgbClr val="333333">
                <a:alpha val="65000"/>
              </a:srgbClr>
            </a:outerShdw>
          </a:effectLst>
        </p:spPr>
      </p:pic>
      <p:pic>
        <p:nvPicPr>
          <p:cNvPr id="9" name="Image 8"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1514014" y="6238300"/>
            <a:ext cx="718069" cy="497526"/>
          </a:xfrm>
          <a:prstGeom prst="rect">
            <a:avLst/>
          </a:prstGeom>
        </p:spPr>
      </p:pic>
      <p:sp>
        <p:nvSpPr>
          <p:cNvPr id="10" name="ZoneTexte 9"/>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2D5FE975-7DE9-475A-0218-29386FFC7025}"/>
              </a:ext>
            </a:extLst>
          </p:cNvPr>
          <p:cNvSpPr>
            <a:spLocks noGrp="1"/>
          </p:cNvSpPr>
          <p:nvPr>
            <p:ph type="sldNum" sz="quarter" idx="12"/>
          </p:nvPr>
        </p:nvSpPr>
        <p:spPr>
          <a:xfrm>
            <a:off x="11525597" y="6534119"/>
            <a:ext cx="523240" cy="247651"/>
          </a:xfrm>
        </p:spPr>
        <p:txBody>
          <a:bodyPr/>
          <a:lstStyle/>
          <a:p>
            <a:pPr rtl="0"/>
            <a:fld id="{294A09A9-5501-47C1-A89A-A340965A2BE2}" type="slidenum">
              <a:rPr lang="fr-FR" smtClean="0">
                <a:solidFill>
                  <a:schemeClr val="tx1"/>
                </a:solidFill>
              </a:rPr>
              <a:pPr rtl="0"/>
              <a:t>15</a:t>
            </a:fld>
            <a:endParaRPr lang="fr-FR" dirty="0">
              <a:solidFill>
                <a:schemeClr val="tx1"/>
              </a:solidFill>
              <a:latin typeface="+mn-lt"/>
            </a:endParaRPr>
          </a:p>
        </p:txBody>
      </p:sp>
    </p:spTree>
    <p:extLst>
      <p:ext uri="{BB962C8B-B14F-4D97-AF65-F5344CB8AC3E}">
        <p14:creationId xmlns:p14="http://schemas.microsoft.com/office/powerpoint/2010/main" val="585700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6F0B975-E26C-96C8-76A5-3D97B40D3AA2}"/>
              </a:ext>
            </a:extLst>
          </p:cNvPr>
          <p:cNvSpPr>
            <a:spLocks noGrp="1"/>
          </p:cNvSpPr>
          <p:nvPr>
            <p:ph type="title"/>
          </p:nvPr>
        </p:nvSpPr>
        <p:spPr>
          <a:xfrm>
            <a:off x="575310" y="278129"/>
            <a:ext cx="5063490" cy="1369516"/>
          </a:xfrm>
        </p:spPr>
        <p:txBody>
          <a:bodyPr/>
          <a:lstStyle/>
          <a:p>
            <a:r>
              <a:rPr lang="fr-FR" dirty="0"/>
              <a:t>Exemple n°2 : </a:t>
            </a:r>
            <a:r>
              <a:rPr lang="fr-FR" dirty="0" err="1"/>
              <a:t>AlphaGo</a:t>
            </a:r>
            <a:r>
              <a:rPr lang="fr-FR" dirty="0"/>
              <a:t> </a:t>
            </a:r>
          </a:p>
        </p:txBody>
      </p:sp>
      <p:sp>
        <p:nvSpPr>
          <p:cNvPr id="7" name="Espace réservé du contenu 6">
            <a:extLst>
              <a:ext uri="{FF2B5EF4-FFF2-40B4-BE49-F238E27FC236}">
                <a16:creationId xmlns:a16="http://schemas.microsoft.com/office/drawing/2014/main" id="{0E5826B1-FF7A-C7F8-9C7A-FE21289EBD98}"/>
              </a:ext>
            </a:extLst>
          </p:cNvPr>
          <p:cNvSpPr>
            <a:spLocks noGrp="1"/>
          </p:cNvSpPr>
          <p:nvPr>
            <p:ph sz="quarter" idx="16"/>
          </p:nvPr>
        </p:nvSpPr>
        <p:spPr>
          <a:xfrm>
            <a:off x="594360" y="2881223"/>
            <a:ext cx="5044440" cy="3621177"/>
          </a:xfrm>
        </p:spPr>
        <p:txBody>
          <a:bodyPr>
            <a:normAutofit/>
          </a:bodyPr>
          <a:lstStyle/>
          <a:p>
            <a:r>
              <a:rPr lang="fr-FR" dirty="0"/>
              <a:t>En 2014, l’entreprise britannique DeepMind a développé un algorithme appelé « </a:t>
            </a:r>
            <a:r>
              <a:rPr lang="fr-FR" dirty="0" err="1"/>
              <a:t>AlphaGo</a:t>
            </a:r>
            <a:r>
              <a:rPr lang="fr-FR" dirty="0"/>
              <a:t> », capable de jouer au jeu de go grâce au </a:t>
            </a:r>
            <a:r>
              <a:rPr lang="fr-FR" dirty="0" err="1"/>
              <a:t>deep</a:t>
            </a:r>
            <a:r>
              <a:rPr lang="fr-FR" dirty="0"/>
              <a:t> </a:t>
            </a:r>
            <a:r>
              <a:rPr lang="fr-FR" dirty="0" err="1"/>
              <a:t>learning</a:t>
            </a:r>
            <a:r>
              <a:rPr lang="fr-FR" dirty="0"/>
              <a:t>.</a:t>
            </a:r>
          </a:p>
          <a:p>
            <a:r>
              <a:rPr lang="fr-FR" dirty="0"/>
              <a:t>A partir de toutes les combinaisons possibles et de séries d’entraînement, </a:t>
            </a:r>
            <a:r>
              <a:rPr lang="fr-FR" dirty="0" err="1"/>
              <a:t>AlphaGo</a:t>
            </a:r>
            <a:r>
              <a:rPr lang="fr-FR" dirty="0"/>
              <a:t> s’est amélioré, jusqu’à gagner en 2016 contre Lee </a:t>
            </a:r>
            <a:r>
              <a:rPr lang="fr-FR" dirty="0" err="1"/>
              <a:t>Sedol</a:t>
            </a:r>
            <a:r>
              <a:rPr lang="fr-FR" dirty="0"/>
              <a:t>, numéro 3 mondial au jeu de go.</a:t>
            </a:r>
          </a:p>
          <a:p>
            <a:r>
              <a:rPr lang="fr-FR" dirty="0"/>
              <a:t>Il prend sa retraite, se déclarant incapable de rivaliser avec </a:t>
            </a:r>
            <a:r>
              <a:rPr lang="fr-FR" dirty="0" err="1"/>
              <a:t>Alphago</a:t>
            </a:r>
            <a:r>
              <a:rPr lang="fr-FR" dirty="0"/>
              <a:t>.</a:t>
            </a:r>
          </a:p>
        </p:txBody>
      </p:sp>
      <p:sp>
        <p:nvSpPr>
          <p:cNvPr id="6" name="Espace réservé pour une image  5">
            <a:extLst>
              <a:ext uri="{FF2B5EF4-FFF2-40B4-BE49-F238E27FC236}">
                <a16:creationId xmlns:a16="http://schemas.microsoft.com/office/drawing/2014/main" id="{F93CABE8-C2BB-12F1-8A90-ED1543B46EE6}"/>
              </a:ext>
            </a:extLst>
          </p:cNvPr>
          <p:cNvSpPr>
            <a:spLocks noGrp="1"/>
          </p:cNvSpPr>
          <p:nvPr>
            <p:ph type="pic" sz="quarter" idx="15"/>
          </p:nvPr>
        </p:nvSpPr>
        <p:spPr/>
        <p:txBody>
          <a:bodyPr/>
          <a:lstStyle/>
          <a:p>
            <a:endParaRPr lang="fr-FR"/>
          </a:p>
        </p:txBody>
      </p:sp>
      <p:pic>
        <p:nvPicPr>
          <p:cNvPr id="1026" name="Picture 2" descr="Jeu de go : victoire finale de l'intelligence artificielle sur le score de  4 à 1">
            <a:extLst>
              <a:ext uri="{FF2B5EF4-FFF2-40B4-BE49-F238E27FC236}">
                <a16:creationId xmlns:a16="http://schemas.microsoft.com/office/drawing/2014/main" id="{9FBFD86A-52AA-7D7F-5A1C-59D64EA66E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294" r="11967"/>
          <a:stretch>
            <a:fillRect/>
          </a:stretch>
        </p:blipFill>
        <p:spPr bwMode="auto">
          <a:xfrm>
            <a:off x="6073775" y="-16286"/>
            <a:ext cx="6140450" cy="6882912"/>
          </a:xfrm>
          <a:prstGeom prst="rect">
            <a:avLst/>
          </a:prstGeom>
          <a:noFill/>
          <a:extLst>
            <a:ext uri="{909E8E84-426E-40DD-AFC4-6F175D3DCCD1}">
              <a14:hiddenFill xmlns:a14="http://schemas.microsoft.com/office/drawing/2010/main">
                <a:solidFill>
                  <a:srgbClr val="FFFFFF"/>
                </a:solidFill>
              </a14:hiddenFill>
            </a:ext>
          </a:extLst>
        </p:spPr>
      </p:pic>
      <p:pic>
        <p:nvPicPr>
          <p:cNvPr id="8"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5384509" y="6292373"/>
            <a:ext cx="508581" cy="448921"/>
          </a:xfrm>
          <a:prstGeom prst="rect">
            <a:avLst/>
          </a:prstGeom>
          <a:ln>
            <a:noFill/>
          </a:ln>
          <a:effectLst>
            <a:outerShdw blurRad="292100" dist="139700" dir="2700000" algn="tl" rotWithShape="0">
              <a:srgbClr val="333333">
                <a:alpha val="65000"/>
              </a:srgbClr>
            </a:outerShdw>
          </a:effectLst>
        </p:spPr>
      </p:pic>
      <p:pic>
        <p:nvPicPr>
          <p:cNvPr id="9" name="Image 8"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4561696" y="6268070"/>
            <a:ext cx="718069" cy="497526"/>
          </a:xfrm>
          <a:prstGeom prst="rect">
            <a:avLst/>
          </a:prstGeom>
        </p:spPr>
      </p:pic>
      <p:sp>
        <p:nvSpPr>
          <p:cNvPr id="10" name="ZoneTexte 9"/>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58920601-BC33-B60E-BF8C-B001669DF07E}"/>
              </a:ext>
            </a:extLst>
          </p:cNvPr>
          <p:cNvSpPr>
            <a:spLocks noGrp="1"/>
          </p:cNvSpPr>
          <p:nvPr>
            <p:ph type="sldNum" sz="quarter" idx="12"/>
          </p:nvPr>
        </p:nvSpPr>
        <p:spPr>
          <a:xfrm>
            <a:off x="11450782" y="6499463"/>
            <a:ext cx="523240" cy="247651"/>
          </a:xfrm>
        </p:spPr>
        <p:txBody>
          <a:bodyPr/>
          <a:lstStyle/>
          <a:p>
            <a:pPr rtl="0"/>
            <a:fld id="{294A09A9-5501-47C1-A89A-A340965A2BE2}" type="slidenum">
              <a:rPr lang="fr-FR" smtClean="0">
                <a:solidFill>
                  <a:schemeClr val="tx1"/>
                </a:solidFill>
              </a:rPr>
              <a:pPr rtl="0"/>
              <a:t>16</a:t>
            </a:fld>
            <a:endParaRPr lang="fr-FR" dirty="0">
              <a:solidFill>
                <a:schemeClr val="tx1"/>
              </a:solidFill>
              <a:latin typeface="+mn-lt"/>
            </a:endParaRPr>
          </a:p>
        </p:txBody>
      </p:sp>
    </p:spTree>
    <p:extLst>
      <p:ext uri="{BB962C8B-B14F-4D97-AF65-F5344CB8AC3E}">
        <p14:creationId xmlns:p14="http://schemas.microsoft.com/office/powerpoint/2010/main" val="611685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45D3755-C3E2-975E-DE68-CDECC4B526EC}"/>
              </a:ext>
            </a:extLst>
          </p:cNvPr>
          <p:cNvSpPr>
            <a:spLocks noGrp="1"/>
          </p:cNvSpPr>
          <p:nvPr>
            <p:ph type="title"/>
          </p:nvPr>
        </p:nvSpPr>
        <p:spPr/>
        <p:txBody>
          <a:bodyPr rtlCol="0"/>
          <a:lstStyle>
            <a:defPPr>
              <a:defRPr lang="fr-FR"/>
            </a:defPPr>
          </a:lstStyle>
          <a:p>
            <a:pPr rtl="0"/>
            <a:r>
              <a:rPr lang="fr-FR" dirty="0"/>
              <a:t>Atouts et limites</a:t>
            </a:r>
          </a:p>
        </p:txBody>
      </p:sp>
      <p:sp>
        <p:nvSpPr>
          <p:cNvPr id="7" name="Espace réservé du texte 6">
            <a:extLst>
              <a:ext uri="{FF2B5EF4-FFF2-40B4-BE49-F238E27FC236}">
                <a16:creationId xmlns:a16="http://schemas.microsoft.com/office/drawing/2014/main" id="{F70BD87D-F7DA-961B-4024-A354DC87D168}"/>
              </a:ext>
            </a:extLst>
          </p:cNvPr>
          <p:cNvSpPr>
            <a:spLocks noGrp="1"/>
          </p:cNvSpPr>
          <p:nvPr>
            <p:ph sz="quarter" idx="15"/>
          </p:nvPr>
        </p:nvSpPr>
        <p:spPr>
          <a:xfrm>
            <a:off x="1711960" y="2285063"/>
            <a:ext cx="4490827" cy="3597470"/>
          </a:xfrm>
        </p:spPr>
        <p:txBody>
          <a:bodyPr rtlCol="0">
            <a:normAutofit/>
          </a:bodyPr>
          <a:lstStyle>
            <a:defPPr>
              <a:defRPr lang="fr-FR"/>
            </a:defPPr>
          </a:lstStyle>
          <a:p>
            <a:pPr marL="342900" indent="-342900">
              <a:buClr>
                <a:schemeClr val="accent6">
                  <a:lumMod val="50000"/>
                </a:schemeClr>
              </a:buClr>
              <a:buFont typeface="Wingdings" panose="05000000000000000000" pitchFamily="2" charset="2"/>
              <a:buChar char="ü"/>
            </a:pPr>
            <a:r>
              <a:rPr lang="fr-FR" b="1" dirty="0"/>
              <a:t>Performance de pointe dans de nombreux domaines</a:t>
            </a:r>
            <a:r>
              <a:rPr lang="fr-FR" dirty="0"/>
              <a:t> : le </a:t>
            </a:r>
            <a:r>
              <a:rPr lang="fr-FR" dirty="0" err="1"/>
              <a:t>deep</a:t>
            </a:r>
            <a:r>
              <a:rPr lang="fr-FR" dirty="0"/>
              <a:t> </a:t>
            </a:r>
            <a:r>
              <a:rPr lang="fr-FR" dirty="0" err="1"/>
              <a:t>learning</a:t>
            </a:r>
            <a:r>
              <a:rPr lang="fr-FR" dirty="0"/>
              <a:t> a permis des avancées majeures en reconnaissance d’images, reconnaissance vocale et traduction automatique notamment</a:t>
            </a:r>
          </a:p>
          <a:p>
            <a:pPr marL="342900" indent="-342900">
              <a:buClr>
                <a:schemeClr val="accent6">
                  <a:lumMod val="50000"/>
                </a:schemeClr>
              </a:buClr>
              <a:buFont typeface="Wingdings" panose="05000000000000000000" pitchFamily="2" charset="2"/>
              <a:buChar char="ü"/>
            </a:pPr>
            <a:r>
              <a:rPr lang="fr-FR" b="1" dirty="0"/>
              <a:t>Progrès sociétal majeur </a:t>
            </a:r>
            <a:r>
              <a:rPr lang="fr-FR" dirty="0"/>
              <a:t>: par exemple, grâce au </a:t>
            </a:r>
            <a:r>
              <a:rPr lang="fr-FR" dirty="0" err="1"/>
              <a:t>deep</a:t>
            </a:r>
            <a:r>
              <a:rPr lang="fr-FR" dirty="0"/>
              <a:t> </a:t>
            </a:r>
            <a:r>
              <a:rPr lang="fr-FR" dirty="0" err="1"/>
              <a:t>learning</a:t>
            </a:r>
            <a:r>
              <a:rPr lang="fr-FR" dirty="0"/>
              <a:t>, on peut déterminer si une cellule est cancéreuse ou non beaucoup plus rapidement et efficacement </a:t>
            </a:r>
          </a:p>
          <a:p>
            <a:pPr marL="342900" indent="-342900">
              <a:buFont typeface="Wingdings" panose="05000000000000000000" pitchFamily="2" charset="2"/>
              <a:buChar char="ü"/>
            </a:pPr>
            <a:endParaRPr lang="fr-FR" dirty="0"/>
          </a:p>
        </p:txBody>
      </p:sp>
      <p:grpSp>
        <p:nvGrpSpPr>
          <p:cNvPr id="19" name="Groupe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orme libre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21" name="Forme libre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sp>
          <p:nvSpPr>
            <p:cNvPr id="22" name="Forme libre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fr-FR"/>
              </a:defPPr>
            </a:lstStyle>
            <a:p>
              <a:pPr rtl="0"/>
              <a:endParaRPr lang="fr-FR" dirty="0"/>
            </a:p>
          </p:txBody>
        </p:sp>
      </p:grpSp>
      <p:sp>
        <p:nvSpPr>
          <p:cNvPr id="5" name="Espace réservé du texte 6">
            <a:extLst>
              <a:ext uri="{FF2B5EF4-FFF2-40B4-BE49-F238E27FC236}">
                <a16:creationId xmlns:a16="http://schemas.microsoft.com/office/drawing/2014/main" id="{E02AC8DC-9A44-B034-F65A-C57908C27E27}"/>
              </a:ext>
            </a:extLst>
          </p:cNvPr>
          <p:cNvSpPr txBox="1">
            <a:spLocks/>
          </p:cNvSpPr>
          <p:nvPr/>
        </p:nvSpPr>
        <p:spPr>
          <a:xfrm>
            <a:off x="6527800" y="2318515"/>
            <a:ext cx="4490827" cy="3597470"/>
          </a:xfrm>
          <a:prstGeom prst="rect">
            <a:avLst/>
          </a:prstGeom>
        </p:spPr>
        <p:txBody>
          <a:bodyPr vert="horz" lIns="0" tIns="45720" rIns="0" bIns="0" rtlCol="0">
            <a:normAutofit/>
          </a:bodyPr>
          <a:lstStyle>
            <a:defPPr>
              <a:defRPr lang="fr-FR"/>
            </a:defPPr>
            <a:lvl1pPr marL="0" indent="0" algn="l" defTabSz="914400" rtl="0" eaLnBrk="1" latinLnBrk="0" hangingPunct="1">
              <a:lnSpc>
                <a:spcPct val="90000"/>
              </a:lnSpc>
              <a:spcBef>
                <a:spcPts val="1800"/>
              </a:spcBef>
              <a:buFont typeface="Arial" panose="020B0604020202020204" pitchFamily="34" charset="0"/>
              <a:buNone/>
              <a:defRPr lang="fr-FR" sz="2000" b="0" i="0" kern="1200">
                <a:solidFill>
                  <a:schemeClr val="bg1"/>
                </a:solidFill>
                <a:latin typeface="+mn-lt"/>
                <a:ea typeface="+mn-ea"/>
                <a:cs typeface="+mn-cs"/>
              </a:defRPr>
            </a:lvl1pPr>
            <a:lvl2pPr marL="283464" indent="-283464" algn="l" defTabSz="914400" rtl="0" eaLnBrk="1" latinLnBrk="0" hangingPunct="1">
              <a:lnSpc>
                <a:spcPct val="90000"/>
              </a:lnSpc>
              <a:spcBef>
                <a:spcPts val="1800"/>
              </a:spcBef>
              <a:buFont typeface="Arial" panose="020B0604020202020204" pitchFamily="34" charset="0"/>
              <a:buChar char="•"/>
              <a:defRPr lang="fr-FR" sz="2000" b="0" i="0" kern="1200">
                <a:solidFill>
                  <a:schemeClr val="bg1"/>
                </a:solidFill>
                <a:latin typeface="+mn-lt"/>
                <a:ea typeface="+mn-ea"/>
                <a:cs typeface="+mn-cs"/>
              </a:defRPr>
            </a:lvl2pPr>
            <a:lvl3pPr marL="594360" indent="-283464" algn="l" defTabSz="914400" rtl="0" eaLnBrk="1" latinLnBrk="0" hangingPunct="1">
              <a:lnSpc>
                <a:spcPct val="90000"/>
              </a:lnSpc>
              <a:spcBef>
                <a:spcPts val="1800"/>
              </a:spcBef>
              <a:buFont typeface="Arial" panose="020B0604020202020204" pitchFamily="34" charset="0"/>
              <a:buChar char="•"/>
              <a:defRPr lang="fr-FR" sz="2000" b="0" i="0" kern="1200">
                <a:solidFill>
                  <a:schemeClr val="bg1"/>
                </a:solidFill>
                <a:latin typeface="+mn-lt"/>
                <a:ea typeface="+mn-ea"/>
                <a:cs typeface="+mn-cs"/>
              </a:defRPr>
            </a:lvl3pPr>
            <a:lvl4pPr marL="822960" indent="-283464" algn="l" defTabSz="914400" rtl="0" eaLnBrk="1" latinLnBrk="0" hangingPunct="1">
              <a:lnSpc>
                <a:spcPct val="90000"/>
              </a:lnSpc>
              <a:spcBef>
                <a:spcPts val="1800"/>
              </a:spcBef>
              <a:buFont typeface="Arial" panose="020B0604020202020204" pitchFamily="34" charset="0"/>
              <a:buChar char="•"/>
              <a:defRPr lang="fr-FR" sz="2000" b="0" i="0" kern="1200">
                <a:solidFill>
                  <a:schemeClr val="bg1"/>
                </a:solidFill>
                <a:latin typeface="+mn-lt"/>
                <a:ea typeface="+mn-ea"/>
                <a:cs typeface="+mn-cs"/>
              </a:defRPr>
            </a:lvl4pPr>
            <a:lvl5pPr marL="1005840" indent="-283464" algn="l" defTabSz="914400" rtl="0" eaLnBrk="1" latinLnBrk="0" hangingPunct="1">
              <a:lnSpc>
                <a:spcPct val="90000"/>
              </a:lnSpc>
              <a:spcBef>
                <a:spcPts val="1800"/>
              </a:spcBef>
              <a:buFont typeface="Arial" panose="020B0604020202020204" pitchFamily="34" charset="0"/>
              <a:buChar char="•"/>
              <a:defRPr lang="fr-FR" sz="2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pPr marL="342900" indent="-342900">
              <a:buClr>
                <a:srgbClr val="C00000"/>
              </a:buClr>
              <a:buFont typeface="Arial" panose="020B0604020202020204" pitchFamily="34" charset="0"/>
              <a:buChar char="ꭙ"/>
            </a:pPr>
            <a:r>
              <a:rPr lang="fr-FR" b="1" dirty="0"/>
              <a:t>Besoin de grandes quantités de données et de calculs </a:t>
            </a:r>
            <a:r>
              <a:rPr lang="fr-FR" dirty="0"/>
              <a:t>: il faut environ 1 millions d’images pour la reconnaissance d’images par exemple</a:t>
            </a:r>
          </a:p>
          <a:p>
            <a:pPr marL="342900" indent="-342900">
              <a:buClr>
                <a:srgbClr val="C00000"/>
              </a:buClr>
              <a:buFont typeface="Arial" panose="020B0604020202020204" pitchFamily="34" charset="0"/>
              <a:buChar char="ꭙ"/>
            </a:pPr>
            <a:r>
              <a:rPr lang="fr-FR" b="1" dirty="0"/>
              <a:t>Biais </a:t>
            </a:r>
            <a:r>
              <a:rPr lang="fr-FR" dirty="0"/>
              <a:t>: si les données d’entraînement comportent des biais (ethniques par exemple), les données de sortie sont susceptibles de les reprendre</a:t>
            </a:r>
          </a:p>
          <a:p>
            <a:pPr marL="342900" indent="-342900">
              <a:buClr>
                <a:srgbClr val="C00000"/>
              </a:buClr>
              <a:buFont typeface="Arial" panose="020B0604020202020204" pitchFamily="34" charset="0"/>
              <a:buChar char="ꭙ"/>
            </a:pPr>
            <a:r>
              <a:rPr lang="fr-FR" b="1" dirty="0"/>
              <a:t>Consommation énergétique </a:t>
            </a:r>
            <a:r>
              <a:rPr lang="fr-FR" dirty="0"/>
              <a:t>: plus le besoin en entraînement est grand, plus il consomme en ressources</a:t>
            </a:r>
          </a:p>
        </p:txBody>
      </p:sp>
      <p:pic>
        <p:nvPicPr>
          <p:cNvPr id="10"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11" name="Image 10"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12" name="ZoneTexte 11"/>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47874CB6-41A1-31AA-7679-0090A53F9472}"/>
              </a:ext>
            </a:extLst>
          </p:cNvPr>
          <p:cNvSpPr>
            <a:spLocks noGrp="1"/>
          </p:cNvSpPr>
          <p:nvPr>
            <p:ph type="sldNum" sz="quarter" idx="12"/>
          </p:nvPr>
        </p:nvSpPr>
        <p:spPr>
          <a:xfrm>
            <a:off x="11500658" y="6506346"/>
            <a:ext cx="523240" cy="247651"/>
          </a:xfrm>
        </p:spPr>
        <p:txBody>
          <a:bodyPr/>
          <a:lstStyle/>
          <a:p>
            <a:pPr rtl="0"/>
            <a:fld id="{294A09A9-5501-47C1-A89A-A340965A2BE2}" type="slidenum">
              <a:rPr lang="fr-FR" smtClean="0"/>
              <a:pPr rtl="0"/>
              <a:t>17</a:t>
            </a:fld>
            <a:endParaRPr lang="fr-FR" dirty="0">
              <a:latin typeface="+mn-lt"/>
            </a:endParaRPr>
          </a:p>
        </p:txBody>
      </p:sp>
    </p:spTree>
    <p:extLst>
      <p:ext uri="{BB962C8B-B14F-4D97-AF65-F5344CB8AC3E}">
        <p14:creationId xmlns:p14="http://schemas.microsoft.com/office/powerpoint/2010/main" val="3200312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759DC4-8B30-98A0-5BAB-C78BA4A4AD55}"/>
              </a:ext>
            </a:extLst>
          </p:cNvPr>
          <p:cNvSpPr>
            <a:spLocks noGrp="1"/>
          </p:cNvSpPr>
          <p:nvPr>
            <p:ph type="title"/>
          </p:nvPr>
        </p:nvSpPr>
        <p:spPr>
          <a:xfrm>
            <a:off x="594360" y="198408"/>
            <a:ext cx="8937567" cy="1574317"/>
          </a:xfrm>
        </p:spPr>
        <p:txBody>
          <a:bodyPr rtlCol="0"/>
          <a:lstStyle>
            <a:defPPr>
              <a:defRPr lang="fr-FR"/>
            </a:defPPr>
          </a:lstStyle>
          <a:p>
            <a:pPr rtl="0"/>
            <a:r>
              <a:rPr lang="fr-FR" dirty="0"/>
              <a:t>Perspectives</a:t>
            </a:r>
          </a:p>
        </p:txBody>
      </p:sp>
      <p:sp>
        <p:nvSpPr>
          <p:cNvPr id="3" name="Espace réservé du contenu 2">
            <a:extLst>
              <a:ext uri="{FF2B5EF4-FFF2-40B4-BE49-F238E27FC236}">
                <a16:creationId xmlns:a16="http://schemas.microsoft.com/office/drawing/2014/main" id="{4096FB3A-B62C-3DAB-4FD1-B4EBDD650AEF}"/>
              </a:ext>
            </a:extLst>
          </p:cNvPr>
          <p:cNvSpPr>
            <a:spLocks noGrp="1"/>
          </p:cNvSpPr>
          <p:nvPr>
            <p:ph sz="quarter" idx="13"/>
          </p:nvPr>
        </p:nvSpPr>
        <p:spPr>
          <a:xfrm>
            <a:off x="595523" y="2676525"/>
            <a:ext cx="7625610" cy="3597470"/>
          </a:xfrm>
        </p:spPr>
        <p:txBody>
          <a:bodyPr rtlCol="0">
            <a:normAutofit/>
          </a:bodyPr>
          <a:lstStyle>
            <a:defPPr>
              <a:defRPr lang="fr-FR"/>
            </a:defPPr>
          </a:lstStyle>
          <a:p>
            <a:pPr lvl="1"/>
            <a:r>
              <a:rPr lang="fr-FR" b="1" dirty="0"/>
              <a:t>Une intégration croissante du </a:t>
            </a:r>
            <a:r>
              <a:rPr lang="fr-FR" b="1" dirty="0" err="1"/>
              <a:t>deep</a:t>
            </a:r>
            <a:r>
              <a:rPr lang="fr-FR" b="1" dirty="0"/>
              <a:t> </a:t>
            </a:r>
            <a:r>
              <a:rPr lang="fr-FR" b="1" dirty="0" err="1"/>
              <a:t>learning</a:t>
            </a:r>
            <a:r>
              <a:rPr lang="fr-FR" b="1" dirty="0"/>
              <a:t> dans tous les secteurs (santé, industrie, services, gouvernance…)</a:t>
            </a:r>
            <a:r>
              <a:rPr lang="fr-FR" dirty="0"/>
              <a:t> : confier des tâches à faible valeur ajoutée et répétitive à un algorithme plutôt qu’à un humain pour recentrer les métiers sur l’expertise.</a:t>
            </a:r>
            <a:endParaRPr lang="fr-FR" b="1" dirty="0"/>
          </a:p>
          <a:p>
            <a:pPr lvl="1"/>
            <a:endParaRPr lang="fr-FR" b="1" dirty="0"/>
          </a:p>
          <a:p>
            <a:pPr lvl="1"/>
            <a:r>
              <a:rPr lang="fr-FR" b="1" dirty="0"/>
              <a:t>Un cadre réglementaire en pleine construction : </a:t>
            </a:r>
            <a:r>
              <a:rPr lang="fr-FR" dirty="0"/>
              <a:t>on observe un mouvement de coopération internationale pour encadrer l’IA de manière générale mais le </a:t>
            </a:r>
            <a:r>
              <a:rPr lang="fr-FR" dirty="0" err="1"/>
              <a:t>deep</a:t>
            </a:r>
            <a:r>
              <a:rPr lang="fr-FR" dirty="0"/>
              <a:t> </a:t>
            </a:r>
            <a:r>
              <a:rPr lang="fr-FR" dirty="0" err="1"/>
              <a:t>learning</a:t>
            </a:r>
            <a:r>
              <a:rPr lang="fr-FR" dirty="0"/>
              <a:t> est aussi concerné car se pose la question des données : peut-on tout utiliser comme donnée ? Combien de temps la machine les conserve-t-elle ? Comment corriger les biais des données d’entrée ? </a:t>
            </a:r>
          </a:p>
        </p:txBody>
      </p:sp>
      <p:pic>
        <p:nvPicPr>
          <p:cNvPr id="6"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7" name="Image 6"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8" name="ZoneTexte 7"/>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4" name="Espace réservé du numéro de diapositive 3">
            <a:extLst>
              <a:ext uri="{FF2B5EF4-FFF2-40B4-BE49-F238E27FC236}">
                <a16:creationId xmlns:a16="http://schemas.microsoft.com/office/drawing/2014/main" id="{2684A368-D2D3-EBAB-38A2-9B3B3F0F7A56}"/>
              </a:ext>
            </a:extLst>
          </p:cNvPr>
          <p:cNvSpPr>
            <a:spLocks noGrp="1"/>
          </p:cNvSpPr>
          <p:nvPr>
            <p:ph type="sldNum" sz="quarter" idx="12"/>
          </p:nvPr>
        </p:nvSpPr>
        <p:spPr>
          <a:xfrm>
            <a:off x="11442469" y="6482044"/>
            <a:ext cx="523240" cy="247651"/>
          </a:xfrm>
        </p:spPr>
        <p:txBody>
          <a:bodyPr/>
          <a:lstStyle/>
          <a:p>
            <a:pPr rtl="0"/>
            <a:fld id="{294A09A9-5501-47C1-A89A-A340965A2BE2}" type="slidenum">
              <a:rPr lang="fr-FR" smtClean="0"/>
              <a:pPr rtl="0"/>
              <a:t>18</a:t>
            </a:fld>
            <a:endParaRPr lang="fr-FR" dirty="0">
              <a:latin typeface="+mn-lt"/>
            </a:endParaRPr>
          </a:p>
        </p:txBody>
      </p:sp>
    </p:spTree>
    <p:extLst>
      <p:ext uri="{BB962C8B-B14F-4D97-AF65-F5344CB8AC3E}">
        <p14:creationId xmlns:p14="http://schemas.microsoft.com/office/powerpoint/2010/main" val="1850768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10C1B7-6E4E-3DEE-50C0-1CA3B14303EE}"/>
              </a:ext>
            </a:extLst>
          </p:cNvPr>
          <p:cNvSpPr>
            <a:spLocks noGrp="1"/>
          </p:cNvSpPr>
          <p:nvPr>
            <p:ph type="ctrTitle"/>
          </p:nvPr>
        </p:nvSpPr>
        <p:spPr>
          <a:xfrm>
            <a:off x="594360" y="411479"/>
            <a:ext cx="5486400" cy="3291840"/>
          </a:xfrm>
        </p:spPr>
        <p:txBody>
          <a:bodyPr rtlCol="0"/>
          <a:lstStyle>
            <a:defPPr>
              <a:defRPr lang="fr-FR"/>
            </a:defPPr>
          </a:lstStyle>
          <a:p>
            <a:pPr rtl="0"/>
            <a:r>
              <a:rPr lang="fr-FR" dirty="0"/>
              <a:t>Conclusion</a:t>
            </a:r>
          </a:p>
        </p:txBody>
      </p:sp>
      <p:sp>
        <p:nvSpPr>
          <p:cNvPr id="5" name="Espace réservé du texte 4">
            <a:extLst>
              <a:ext uri="{FF2B5EF4-FFF2-40B4-BE49-F238E27FC236}">
                <a16:creationId xmlns:a16="http://schemas.microsoft.com/office/drawing/2014/main" id="{5C5E2B16-7787-2B41-7C0E-49A35AFFAC00}"/>
              </a:ext>
            </a:extLst>
          </p:cNvPr>
          <p:cNvSpPr>
            <a:spLocks noGrp="1"/>
          </p:cNvSpPr>
          <p:nvPr>
            <p:ph type="body" sz="quarter" idx="11"/>
          </p:nvPr>
        </p:nvSpPr>
        <p:spPr>
          <a:xfrm>
            <a:off x="594359" y="4549552"/>
            <a:ext cx="8253307" cy="1645920"/>
          </a:xfrm>
        </p:spPr>
        <p:txBody>
          <a:bodyPr/>
          <a:lstStyle/>
          <a:p>
            <a:r>
              <a:rPr lang="fr-FR" sz="1900" b="0" dirty="0">
                <a:solidFill>
                  <a:schemeClr val="bg1"/>
                </a:solidFill>
              </a:rPr>
              <a:t>Le défi pour les prochaines années est de trouver un équilibre entre </a:t>
            </a:r>
            <a:r>
              <a:rPr lang="fr-FR" sz="1900" dirty="0">
                <a:solidFill>
                  <a:schemeClr val="bg1"/>
                </a:solidFill>
              </a:rPr>
              <a:t>profiter des bénéfices du </a:t>
            </a:r>
            <a:r>
              <a:rPr lang="fr-FR" sz="1900" dirty="0" err="1">
                <a:solidFill>
                  <a:schemeClr val="bg1"/>
                </a:solidFill>
              </a:rPr>
              <a:t>deep</a:t>
            </a:r>
            <a:r>
              <a:rPr lang="fr-FR" sz="1900" dirty="0">
                <a:solidFill>
                  <a:schemeClr val="bg1"/>
                </a:solidFill>
              </a:rPr>
              <a:t> </a:t>
            </a:r>
            <a:r>
              <a:rPr lang="fr-FR" sz="1900" dirty="0" err="1">
                <a:solidFill>
                  <a:schemeClr val="bg1"/>
                </a:solidFill>
              </a:rPr>
              <a:t>learning</a:t>
            </a:r>
            <a:r>
              <a:rPr lang="fr-FR" sz="1900" b="0" dirty="0">
                <a:solidFill>
                  <a:schemeClr val="bg1"/>
                </a:solidFill>
              </a:rPr>
              <a:t>, notamment dans des domaines majeurs comme la santé, et </a:t>
            </a:r>
            <a:r>
              <a:rPr lang="fr-FR" sz="1900" dirty="0">
                <a:solidFill>
                  <a:schemeClr val="bg1"/>
                </a:solidFill>
              </a:rPr>
              <a:t>mieux encadrer son recours </a:t>
            </a:r>
            <a:r>
              <a:rPr lang="fr-FR" sz="1900" b="0" dirty="0">
                <a:solidFill>
                  <a:schemeClr val="bg1"/>
                </a:solidFill>
              </a:rPr>
              <a:t>pour garantir des résultats fiables et une utilisation raisonnée des ressources.</a:t>
            </a:r>
          </a:p>
        </p:txBody>
      </p:sp>
      <p:pic>
        <p:nvPicPr>
          <p:cNvPr id="4"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6" name="Image 5"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7" name="ZoneTexte 6"/>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8" name="ZoneTexte 7">
            <a:extLst>
              <a:ext uri="{FF2B5EF4-FFF2-40B4-BE49-F238E27FC236}">
                <a16:creationId xmlns:a16="http://schemas.microsoft.com/office/drawing/2014/main" id="{098F3DEF-0E45-41AF-E4DA-75E04C90FF8E}"/>
              </a:ext>
            </a:extLst>
          </p:cNvPr>
          <p:cNvSpPr txBox="1"/>
          <p:nvPr/>
        </p:nvSpPr>
        <p:spPr>
          <a:xfrm>
            <a:off x="11355185" y="6457890"/>
            <a:ext cx="5505102" cy="261610"/>
          </a:xfrm>
          <a:prstGeom prst="rect">
            <a:avLst/>
          </a:prstGeom>
          <a:noFill/>
        </p:spPr>
        <p:txBody>
          <a:bodyPr wrap="square">
            <a:spAutoFit/>
          </a:bodyPr>
          <a:lstStyle/>
          <a:p>
            <a:fld id="{294A09A9-5501-47C1-A89A-A340965A2BE2}" type="slidenum">
              <a:rPr lang="fr-FR" sz="1100" smtClean="0">
                <a:solidFill>
                  <a:schemeClr val="bg1"/>
                </a:solidFill>
              </a:rPr>
              <a:pPr/>
              <a:t>19</a:t>
            </a:fld>
            <a:endParaRPr lang="fr-FR" sz="1100" dirty="0">
              <a:solidFill>
                <a:schemeClr val="bg1"/>
              </a:solidFill>
            </a:endParaRPr>
          </a:p>
        </p:txBody>
      </p:sp>
    </p:spTree>
    <p:extLst>
      <p:ext uri="{BB962C8B-B14F-4D97-AF65-F5344CB8AC3E}">
        <p14:creationId xmlns:p14="http://schemas.microsoft.com/office/powerpoint/2010/main" val="4261132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30BF65-C84B-45C3-72CA-AFDA68851174}"/>
              </a:ext>
            </a:extLst>
          </p:cNvPr>
          <p:cNvSpPr>
            <a:spLocks noGrp="1"/>
          </p:cNvSpPr>
          <p:nvPr>
            <p:ph type="title"/>
          </p:nvPr>
        </p:nvSpPr>
        <p:spPr>
          <a:xfrm>
            <a:off x="594360" y="189573"/>
            <a:ext cx="6787747" cy="1060388"/>
          </a:xfrm>
        </p:spPr>
        <p:txBody>
          <a:bodyPr rtlCol="0"/>
          <a:lstStyle>
            <a:defPPr>
              <a:defRPr lang="fr-FR"/>
            </a:defPPr>
          </a:lstStyle>
          <a:p>
            <a:pPr rtl="0"/>
            <a:r>
              <a:rPr lang="fr-FR" dirty="0"/>
              <a:t>Sommaire</a:t>
            </a:r>
          </a:p>
        </p:txBody>
      </p:sp>
      <p:sp>
        <p:nvSpPr>
          <p:cNvPr id="3" name="Espace réservé du texte 2">
            <a:extLst>
              <a:ext uri="{FF2B5EF4-FFF2-40B4-BE49-F238E27FC236}">
                <a16:creationId xmlns:a16="http://schemas.microsoft.com/office/drawing/2014/main" id="{3B8EBC2C-6DD7-5003-38EB-40753046FE8C}"/>
              </a:ext>
            </a:extLst>
          </p:cNvPr>
          <p:cNvSpPr>
            <a:spLocks noGrp="1"/>
          </p:cNvSpPr>
          <p:nvPr>
            <p:ph sz="quarter" idx="13"/>
          </p:nvPr>
        </p:nvSpPr>
        <p:spPr>
          <a:xfrm>
            <a:off x="593957" y="1979890"/>
            <a:ext cx="3665222" cy="4525344"/>
          </a:xfrm>
        </p:spPr>
        <p:txBody>
          <a:bodyPr tIns="457200" rtlCol="0">
            <a:normAutofit lnSpcReduction="10000"/>
          </a:bodyPr>
          <a:lstStyle>
            <a:defPPr>
              <a:defRPr lang="fr-FR"/>
            </a:defPPr>
          </a:lstStyle>
          <a:p>
            <a:r>
              <a:rPr lang="fr-FR" sz="2000" dirty="0">
                <a:solidFill>
                  <a:schemeClr val="bg1"/>
                </a:solidFill>
              </a:rPr>
              <a:t>Planification</a:t>
            </a:r>
          </a:p>
          <a:p>
            <a:r>
              <a:rPr lang="fr-FR" sz="2000" dirty="0">
                <a:solidFill>
                  <a:schemeClr val="bg1"/>
                </a:solidFill>
              </a:rPr>
              <a:t>Présentation Personnel / entreprise	</a:t>
            </a:r>
          </a:p>
          <a:p>
            <a:r>
              <a:rPr lang="fr-FR" sz="2000" dirty="0">
                <a:solidFill>
                  <a:schemeClr val="bg1"/>
                </a:solidFill>
              </a:rPr>
              <a:t>Définition</a:t>
            </a:r>
          </a:p>
          <a:p>
            <a:r>
              <a:rPr lang="fr-FR" sz="2000" dirty="0">
                <a:solidFill>
                  <a:schemeClr val="bg1"/>
                </a:solidFill>
              </a:rPr>
              <a:t>Comment ça marche ?</a:t>
            </a:r>
          </a:p>
          <a:p>
            <a:pPr rtl="0"/>
            <a:r>
              <a:rPr lang="fr-FR" sz="2000" dirty="0">
                <a:solidFill>
                  <a:schemeClr val="bg1"/>
                </a:solidFill>
              </a:rPr>
              <a:t>2 exemples d’utilisation</a:t>
            </a:r>
          </a:p>
          <a:p>
            <a:r>
              <a:rPr lang="fr-FR" sz="2000" dirty="0">
                <a:solidFill>
                  <a:schemeClr val="bg1"/>
                </a:solidFill>
              </a:rPr>
              <a:t>Atouts et limites</a:t>
            </a:r>
          </a:p>
          <a:p>
            <a:pPr rtl="0"/>
            <a:r>
              <a:rPr lang="fr-FR" sz="2000" dirty="0">
                <a:solidFill>
                  <a:schemeClr val="bg1"/>
                </a:solidFill>
              </a:rPr>
              <a:t>Perspectives</a:t>
            </a:r>
          </a:p>
          <a:p>
            <a:pPr rtl="0"/>
            <a:r>
              <a:rPr lang="fr-FR" sz="2000" dirty="0">
                <a:solidFill>
                  <a:schemeClr val="bg1"/>
                </a:solidFill>
              </a:rPr>
              <a:t>Conclusion</a:t>
            </a:r>
          </a:p>
        </p:txBody>
      </p:sp>
      <p:pic>
        <p:nvPicPr>
          <p:cNvPr id="9"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10" name="Image 9"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11" name="ZoneTexte 10"/>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5" name="ZoneTexte 4">
            <a:extLst>
              <a:ext uri="{FF2B5EF4-FFF2-40B4-BE49-F238E27FC236}">
                <a16:creationId xmlns:a16="http://schemas.microsoft.com/office/drawing/2014/main" id="{F72858C6-C539-DAB7-D3C0-6FC8BED0483F}"/>
              </a:ext>
            </a:extLst>
          </p:cNvPr>
          <p:cNvSpPr txBox="1"/>
          <p:nvPr/>
        </p:nvSpPr>
        <p:spPr>
          <a:xfrm>
            <a:off x="4544972" y="2284818"/>
            <a:ext cx="6096000" cy="1631216"/>
          </a:xfrm>
          <a:prstGeom prst="rect">
            <a:avLst/>
          </a:prstGeom>
          <a:noFill/>
        </p:spPr>
        <p:txBody>
          <a:bodyPr wrap="square">
            <a:spAutoFit/>
          </a:bodyPr>
          <a:lstStyle/>
          <a:p>
            <a:pPr marL="285750" indent="-285750">
              <a:buFont typeface="Arial" panose="020B0604020202020204" pitchFamily="34" charset="0"/>
              <a:buChar char="•"/>
            </a:pPr>
            <a:r>
              <a:rPr lang="fr-FR" sz="2000" b="1" dirty="0">
                <a:solidFill>
                  <a:schemeClr val="bg1"/>
                </a:solidFill>
              </a:rPr>
              <a:t>Sources</a:t>
            </a:r>
          </a:p>
          <a:p>
            <a:pPr marL="285750" indent="-285750">
              <a:buFont typeface="Arial" panose="020B0604020202020204" pitchFamily="34" charset="0"/>
              <a:buChar char="•"/>
            </a:pPr>
            <a:endParaRPr lang="fr-FR" sz="2000" b="1" dirty="0">
              <a:solidFill>
                <a:schemeClr val="bg1"/>
              </a:solidFill>
            </a:endParaRPr>
          </a:p>
          <a:p>
            <a:pPr marL="285750" indent="-285750">
              <a:buFont typeface="Arial" panose="020B0604020202020204" pitchFamily="34" charset="0"/>
              <a:buChar char="•"/>
            </a:pPr>
            <a:r>
              <a:rPr lang="fr-FR" sz="2000" b="1" dirty="0">
                <a:solidFill>
                  <a:schemeClr val="bg1"/>
                </a:solidFill>
              </a:rPr>
              <a:t>Glossaire</a:t>
            </a:r>
          </a:p>
          <a:p>
            <a:pPr marL="285750" indent="-285750">
              <a:buFont typeface="Arial" panose="020B0604020202020204" pitchFamily="34" charset="0"/>
              <a:buChar char="•"/>
            </a:pPr>
            <a:endParaRPr lang="fr-FR" sz="2000" b="1" dirty="0">
              <a:solidFill>
                <a:schemeClr val="bg1"/>
              </a:solidFill>
            </a:endParaRPr>
          </a:p>
          <a:p>
            <a:pPr marL="285750" indent="-285750">
              <a:buFont typeface="Arial" panose="020B0604020202020204" pitchFamily="34" charset="0"/>
              <a:buChar char="•"/>
            </a:pPr>
            <a:r>
              <a:rPr lang="fr-FR" sz="2000" b="1" dirty="0">
                <a:solidFill>
                  <a:schemeClr val="bg1"/>
                </a:solidFill>
              </a:rPr>
              <a:t>Bibliographie </a:t>
            </a:r>
          </a:p>
        </p:txBody>
      </p:sp>
      <p:sp>
        <p:nvSpPr>
          <p:cNvPr id="6" name="Espace réservé du numéro de diapositive 5">
            <a:extLst>
              <a:ext uri="{FF2B5EF4-FFF2-40B4-BE49-F238E27FC236}">
                <a16:creationId xmlns:a16="http://schemas.microsoft.com/office/drawing/2014/main" id="{58C9883D-246D-4C55-E935-8B432814018F}"/>
              </a:ext>
            </a:extLst>
          </p:cNvPr>
          <p:cNvSpPr>
            <a:spLocks noGrp="1"/>
          </p:cNvSpPr>
          <p:nvPr>
            <p:ph type="sldNum" sz="quarter" idx="26"/>
          </p:nvPr>
        </p:nvSpPr>
        <p:spPr>
          <a:xfrm>
            <a:off x="11598043" y="6506346"/>
            <a:ext cx="523240" cy="247651"/>
          </a:xfrm>
        </p:spPr>
        <p:txBody>
          <a:bodyPr/>
          <a:lstStyle/>
          <a:p>
            <a:pPr rtl="0"/>
            <a:fld id="{294A09A9-5501-47C1-A89A-A340965A2BE2}" type="slidenum">
              <a:rPr lang="fr-FR" smtClean="0"/>
              <a:pPr rtl="0"/>
              <a:t>2</a:t>
            </a:fld>
            <a:endParaRPr lang="fr-FR" dirty="0">
              <a:latin typeface="+mn-lt"/>
            </a:endParaRPr>
          </a:p>
        </p:txBody>
      </p:sp>
    </p:spTree>
    <p:extLst>
      <p:ext uri="{BB962C8B-B14F-4D97-AF65-F5344CB8AC3E}">
        <p14:creationId xmlns:p14="http://schemas.microsoft.com/office/powerpoint/2010/main" val="3346685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14BA0F0-35D2-0AB7-3301-08E46D82459C}"/>
              </a:ext>
            </a:extLst>
          </p:cNvPr>
          <p:cNvSpPr>
            <a:spLocks noGrp="1"/>
          </p:cNvSpPr>
          <p:nvPr>
            <p:ph type="title"/>
          </p:nvPr>
        </p:nvSpPr>
        <p:spPr/>
        <p:txBody>
          <a:bodyPr/>
          <a:lstStyle/>
          <a:p>
            <a:r>
              <a:rPr lang="fr-FR" dirty="0"/>
              <a:t>Sources utilisées</a:t>
            </a:r>
          </a:p>
        </p:txBody>
      </p:sp>
      <p:sp>
        <p:nvSpPr>
          <p:cNvPr id="5" name="Espace réservé du contenu 4">
            <a:extLst>
              <a:ext uri="{FF2B5EF4-FFF2-40B4-BE49-F238E27FC236}">
                <a16:creationId xmlns:a16="http://schemas.microsoft.com/office/drawing/2014/main" id="{B6A57FDF-16E8-244C-6D80-3D083B8A60C3}"/>
              </a:ext>
            </a:extLst>
          </p:cNvPr>
          <p:cNvSpPr>
            <a:spLocks noGrp="1"/>
          </p:cNvSpPr>
          <p:nvPr>
            <p:ph sz="quarter" idx="13"/>
          </p:nvPr>
        </p:nvSpPr>
        <p:spPr>
          <a:xfrm>
            <a:off x="594359" y="2281918"/>
            <a:ext cx="11250508" cy="4386510"/>
          </a:xfrm>
        </p:spPr>
        <p:txBody>
          <a:bodyPr>
            <a:normAutofit/>
          </a:bodyPr>
          <a:lstStyle/>
          <a:p>
            <a:r>
              <a:rPr lang="fr-FR" sz="1300" dirty="0">
                <a:solidFill>
                  <a:schemeClr val="bg1"/>
                </a:solidFill>
              </a:rPr>
              <a:t>Larousse : </a:t>
            </a:r>
            <a:r>
              <a:rPr lang="fr-FR" sz="1300" dirty="0">
                <a:solidFill>
                  <a:schemeClr val="bg1"/>
                </a:solidFill>
                <a:hlinkClick r:id="rId2"/>
              </a:rPr>
              <a:t>https://www.larousse.fr/</a:t>
            </a:r>
            <a:r>
              <a:rPr lang="fr-FR" sz="1300" dirty="0">
                <a:solidFill>
                  <a:schemeClr val="bg1"/>
                </a:solidFill>
              </a:rPr>
              <a:t> </a:t>
            </a:r>
          </a:p>
          <a:p>
            <a:r>
              <a:rPr lang="fr-FR" sz="1300" dirty="0">
                <a:solidFill>
                  <a:schemeClr val="bg1"/>
                </a:solidFill>
              </a:rPr>
              <a:t>Site de la CNIL : </a:t>
            </a:r>
            <a:r>
              <a:rPr lang="fr-FR" sz="1300" dirty="0">
                <a:solidFill>
                  <a:schemeClr val="bg1"/>
                </a:solidFill>
                <a:hlinkClick r:id="rId3"/>
              </a:rPr>
              <a:t>https://www.cnil.fr/fr/particulier</a:t>
            </a:r>
            <a:r>
              <a:rPr lang="fr-FR" sz="1300" dirty="0">
                <a:solidFill>
                  <a:schemeClr val="bg1"/>
                </a:solidFill>
              </a:rPr>
              <a:t> </a:t>
            </a:r>
          </a:p>
          <a:p>
            <a:r>
              <a:rPr lang="fr-FR" sz="1300" dirty="0">
                <a:solidFill>
                  <a:schemeClr val="bg1"/>
                </a:solidFill>
              </a:rPr>
              <a:t>IONOS : </a:t>
            </a:r>
            <a:r>
              <a:rPr lang="fr-FR" sz="1300" dirty="0">
                <a:solidFill>
                  <a:schemeClr val="bg1"/>
                </a:solidFill>
                <a:hlinkClick r:id="rId4"/>
              </a:rPr>
              <a:t>https://www.ionos.fr/digitalguide/web-marketing/search-engine-marketing/deep-learning-vs-machine-learning/#content-deep-learning-vs-machine-learning--domaines-dapplication</a:t>
            </a:r>
            <a:endParaRPr lang="fr-FR" sz="1300" dirty="0">
              <a:solidFill>
                <a:schemeClr val="bg1"/>
              </a:solidFill>
            </a:endParaRPr>
          </a:p>
          <a:p>
            <a:r>
              <a:rPr lang="fr-FR" sz="1300" dirty="0" err="1">
                <a:solidFill>
                  <a:schemeClr val="bg1"/>
                </a:solidFill>
              </a:rPr>
              <a:t>Tree</a:t>
            </a:r>
            <a:r>
              <a:rPr lang="fr-FR" sz="1300" dirty="0">
                <a:solidFill>
                  <a:schemeClr val="bg1"/>
                </a:solidFill>
              </a:rPr>
              <a:t> </a:t>
            </a:r>
            <a:r>
              <a:rPr lang="fr-FR" sz="1300" dirty="0" err="1">
                <a:solidFill>
                  <a:schemeClr val="bg1"/>
                </a:solidFill>
              </a:rPr>
              <a:t>learning</a:t>
            </a:r>
            <a:r>
              <a:rPr lang="fr-FR" sz="1300" dirty="0">
                <a:solidFill>
                  <a:schemeClr val="bg1"/>
                </a:solidFill>
              </a:rPr>
              <a:t> : </a:t>
            </a:r>
            <a:r>
              <a:rPr lang="fr-FR" sz="1300" dirty="0">
                <a:solidFill>
                  <a:schemeClr val="bg1"/>
                </a:solidFill>
                <a:hlinkClick r:id="rId5"/>
              </a:rPr>
              <a:t>https://www.tree-learning.fr/plateforme-lms-elearning/deep-learning/</a:t>
            </a:r>
            <a:r>
              <a:rPr lang="fr-FR" sz="1300" dirty="0">
                <a:solidFill>
                  <a:schemeClr val="bg1"/>
                </a:solidFill>
              </a:rPr>
              <a:t> </a:t>
            </a:r>
          </a:p>
          <a:p>
            <a:r>
              <a:rPr lang="fr-FR" sz="1300" dirty="0">
                <a:solidFill>
                  <a:schemeClr val="bg1"/>
                </a:solidFill>
              </a:rPr>
              <a:t>L’INRIA : </a:t>
            </a:r>
            <a:r>
              <a:rPr lang="fr-FR" sz="1300" dirty="0">
                <a:solidFill>
                  <a:schemeClr val="bg1"/>
                </a:solidFill>
                <a:hlinkClick r:id="rId6"/>
              </a:rPr>
              <a:t>https://www.inria.fr/fr/lapprentissage-profond-pour-les-nouvelles-modalites-dimages?utm_source=chatgpt.com</a:t>
            </a:r>
            <a:r>
              <a:rPr lang="fr-FR" sz="1300" dirty="0">
                <a:solidFill>
                  <a:schemeClr val="bg1"/>
                </a:solidFill>
              </a:rPr>
              <a:t> </a:t>
            </a:r>
          </a:p>
          <a:p>
            <a:r>
              <a:rPr lang="fr-FR" sz="1300" dirty="0">
                <a:solidFill>
                  <a:schemeClr val="bg1"/>
                </a:solidFill>
              </a:rPr>
              <a:t>Le Monde : </a:t>
            </a:r>
            <a:r>
              <a:rPr lang="fr-FR" sz="1300" dirty="0">
                <a:solidFill>
                  <a:schemeClr val="bg1"/>
                </a:solidFill>
                <a:hlinkClick r:id="rId7"/>
              </a:rPr>
              <a:t>https://www.lemonde.fr/pixels/article/2016/03/15/jeu-de-go-victoire-finale-de-l-intelligence-artificielle-sur-le-score-de-4-a-1_4882998_4408996.html</a:t>
            </a:r>
            <a:r>
              <a:rPr lang="fr-FR" sz="1300" dirty="0">
                <a:solidFill>
                  <a:schemeClr val="bg1"/>
                </a:solidFill>
              </a:rPr>
              <a:t> </a:t>
            </a:r>
          </a:p>
          <a:p>
            <a:r>
              <a:rPr lang="fr-FR" sz="1300" dirty="0">
                <a:solidFill>
                  <a:schemeClr val="bg1"/>
                </a:solidFill>
              </a:rPr>
              <a:t>Sciences et Avenir : </a:t>
            </a:r>
            <a:r>
              <a:rPr lang="fr-FR" sz="1300" dirty="0">
                <a:solidFill>
                  <a:schemeClr val="bg1"/>
                </a:solidFill>
                <a:hlinkClick r:id="rId8"/>
              </a:rPr>
              <a:t>https://www.sciencesetavenir.fr/sante/dermato/une-intelligence-artificielle-capable-de-detecter-les-cancers-de-la-peau_110372</a:t>
            </a:r>
            <a:r>
              <a:rPr lang="fr-FR" sz="1300" dirty="0">
                <a:solidFill>
                  <a:schemeClr val="bg1"/>
                </a:solidFill>
              </a:rPr>
              <a:t> </a:t>
            </a:r>
          </a:p>
          <a:p>
            <a:r>
              <a:rPr lang="fr-FR" sz="1300" dirty="0" err="1">
                <a:solidFill>
                  <a:schemeClr val="bg1"/>
                </a:solidFill>
              </a:rPr>
              <a:t>Retengr</a:t>
            </a:r>
            <a:r>
              <a:rPr lang="fr-FR" sz="1300" dirty="0">
                <a:solidFill>
                  <a:schemeClr val="bg1"/>
                </a:solidFill>
              </a:rPr>
              <a:t> : </a:t>
            </a:r>
            <a:r>
              <a:rPr lang="fr-FR" sz="1300" dirty="0">
                <a:solidFill>
                  <a:schemeClr val="bg1"/>
                </a:solidFill>
                <a:hlinkClick r:id="rId9"/>
              </a:rPr>
              <a:t>https://www.retengr.com/le-blog/deep-learning-definitions-applications-avantages-inconvenients</a:t>
            </a:r>
            <a:r>
              <a:rPr lang="fr-FR" sz="1300" dirty="0">
                <a:solidFill>
                  <a:schemeClr val="bg1"/>
                </a:solidFill>
              </a:rPr>
              <a:t> </a:t>
            </a:r>
          </a:p>
        </p:txBody>
      </p:sp>
      <p:pic>
        <p:nvPicPr>
          <p:cNvPr id="6"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10"/>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7" name="Image 6"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11"/>
          <a:stretch>
            <a:fillRect/>
          </a:stretch>
        </p:blipFill>
        <p:spPr>
          <a:xfrm>
            <a:off x="9646997" y="6256471"/>
            <a:ext cx="718069" cy="497526"/>
          </a:xfrm>
          <a:prstGeom prst="rect">
            <a:avLst/>
          </a:prstGeom>
        </p:spPr>
      </p:pic>
      <p:sp>
        <p:nvSpPr>
          <p:cNvPr id="8" name="ZoneTexte 7"/>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805B7C52-4AD7-0227-6382-D5CE654ED4B5}"/>
              </a:ext>
            </a:extLst>
          </p:cNvPr>
          <p:cNvSpPr>
            <a:spLocks noGrp="1"/>
          </p:cNvSpPr>
          <p:nvPr>
            <p:ph type="sldNum" sz="quarter" idx="26"/>
          </p:nvPr>
        </p:nvSpPr>
        <p:spPr>
          <a:xfrm>
            <a:off x="11426371" y="6478396"/>
            <a:ext cx="523240" cy="247651"/>
          </a:xfrm>
        </p:spPr>
        <p:txBody>
          <a:bodyPr/>
          <a:lstStyle/>
          <a:p>
            <a:pPr rtl="0"/>
            <a:fld id="{294A09A9-5501-47C1-A89A-A340965A2BE2}" type="slidenum">
              <a:rPr lang="fr-FR" smtClean="0"/>
              <a:pPr rtl="0"/>
              <a:t>20</a:t>
            </a:fld>
            <a:endParaRPr lang="fr-FR" dirty="0">
              <a:latin typeface="+mn-lt"/>
            </a:endParaRPr>
          </a:p>
        </p:txBody>
      </p:sp>
    </p:spTree>
    <p:extLst>
      <p:ext uri="{BB962C8B-B14F-4D97-AF65-F5344CB8AC3E}">
        <p14:creationId xmlns:p14="http://schemas.microsoft.com/office/powerpoint/2010/main" val="2028345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14BA0F0-35D2-0AB7-3301-08E46D82459C}"/>
              </a:ext>
            </a:extLst>
          </p:cNvPr>
          <p:cNvSpPr>
            <a:spLocks noGrp="1"/>
          </p:cNvSpPr>
          <p:nvPr>
            <p:ph type="title"/>
          </p:nvPr>
        </p:nvSpPr>
        <p:spPr/>
        <p:txBody>
          <a:bodyPr/>
          <a:lstStyle/>
          <a:p>
            <a:r>
              <a:rPr lang="fr-FR" dirty="0"/>
              <a:t>Glossaire</a:t>
            </a:r>
          </a:p>
        </p:txBody>
      </p:sp>
      <p:sp>
        <p:nvSpPr>
          <p:cNvPr id="5" name="Espace réservé du contenu 4">
            <a:extLst>
              <a:ext uri="{FF2B5EF4-FFF2-40B4-BE49-F238E27FC236}">
                <a16:creationId xmlns:a16="http://schemas.microsoft.com/office/drawing/2014/main" id="{B6A57FDF-16E8-244C-6D80-3D083B8A60C3}"/>
              </a:ext>
            </a:extLst>
          </p:cNvPr>
          <p:cNvSpPr>
            <a:spLocks noGrp="1"/>
          </p:cNvSpPr>
          <p:nvPr>
            <p:ph sz="quarter" idx="13"/>
          </p:nvPr>
        </p:nvSpPr>
        <p:spPr>
          <a:xfrm>
            <a:off x="594359" y="3120189"/>
            <a:ext cx="11250508" cy="3548239"/>
          </a:xfrm>
        </p:spPr>
        <p:txBody>
          <a:bodyPr>
            <a:normAutofit/>
          </a:bodyPr>
          <a:lstStyle/>
          <a:p>
            <a:r>
              <a:rPr lang="fr-FR" sz="1900" b="0" dirty="0" err="1">
                <a:solidFill>
                  <a:schemeClr val="bg1"/>
                </a:solidFill>
              </a:rPr>
              <a:t>Deep</a:t>
            </a:r>
            <a:r>
              <a:rPr lang="fr-FR" sz="1900" b="0" dirty="0">
                <a:solidFill>
                  <a:schemeClr val="bg1"/>
                </a:solidFill>
              </a:rPr>
              <a:t> </a:t>
            </a:r>
            <a:r>
              <a:rPr lang="fr-FR" sz="1900" b="0" dirty="0" err="1">
                <a:solidFill>
                  <a:schemeClr val="bg1"/>
                </a:solidFill>
              </a:rPr>
              <a:t>learning</a:t>
            </a:r>
            <a:r>
              <a:rPr lang="fr-FR" sz="1900" b="0" dirty="0">
                <a:solidFill>
                  <a:schemeClr val="bg1"/>
                </a:solidFill>
              </a:rPr>
              <a:t> : apprentissage automatique basé sur des réseaux de neurones profonds.</a:t>
            </a:r>
          </a:p>
          <a:p>
            <a:r>
              <a:rPr lang="fr-FR" sz="1900" b="0" dirty="0">
                <a:solidFill>
                  <a:schemeClr val="bg1"/>
                </a:solidFill>
              </a:rPr>
              <a:t>Réseau de neurones : modèle inspiré du cerveau humain.</a:t>
            </a:r>
          </a:p>
          <a:p>
            <a:r>
              <a:rPr lang="fr-FR" sz="1900" b="0" dirty="0">
                <a:solidFill>
                  <a:schemeClr val="bg1"/>
                </a:solidFill>
              </a:rPr>
              <a:t>CNN : réseau de neurones </a:t>
            </a:r>
            <a:r>
              <a:rPr lang="fr-FR" sz="1900" b="0" dirty="0" err="1">
                <a:solidFill>
                  <a:schemeClr val="bg1"/>
                </a:solidFill>
              </a:rPr>
              <a:t>convolutifs</a:t>
            </a:r>
            <a:r>
              <a:rPr lang="fr-FR" sz="1900" b="0" dirty="0">
                <a:solidFill>
                  <a:schemeClr val="bg1"/>
                </a:solidFill>
              </a:rPr>
              <a:t>, spécialisé dans l’analyse d’images.</a:t>
            </a:r>
          </a:p>
          <a:p>
            <a:r>
              <a:rPr lang="fr-FR" sz="1900" b="0" dirty="0">
                <a:solidFill>
                  <a:schemeClr val="bg1"/>
                </a:solidFill>
              </a:rPr>
              <a:t>IA : intelligence artificielle.</a:t>
            </a:r>
          </a:p>
          <a:p>
            <a:r>
              <a:rPr lang="fr-FR" sz="1900" b="0" dirty="0">
                <a:solidFill>
                  <a:schemeClr val="bg1"/>
                </a:solidFill>
              </a:rPr>
              <a:t>Biais : déformation des résultats due à des données non représentatives.</a:t>
            </a:r>
          </a:p>
        </p:txBody>
      </p:sp>
      <p:pic>
        <p:nvPicPr>
          <p:cNvPr id="6"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2"/>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7" name="Image 6"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3"/>
          <a:stretch>
            <a:fillRect/>
          </a:stretch>
        </p:blipFill>
        <p:spPr>
          <a:xfrm>
            <a:off x="9646997" y="6256471"/>
            <a:ext cx="718069" cy="497526"/>
          </a:xfrm>
          <a:prstGeom prst="rect">
            <a:avLst/>
          </a:prstGeom>
        </p:spPr>
      </p:pic>
      <p:sp>
        <p:nvSpPr>
          <p:cNvPr id="8" name="ZoneTexte 7"/>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2BA51F48-1E3D-190F-F0BB-5AA6132AF3B7}"/>
              </a:ext>
            </a:extLst>
          </p:cNvPr>
          <p:cNvSpPr>
            <a:spLocks noGrp="1"/>
          </p:cNvSpPr>
          <p:nvPr>
            <p:ph type="sldNum" sz="quarter" idx="26"/>
          </p:nvPr>
        </p:nvSpPr>
        <p:spPr>
          <a:xfrm>
            <a:off x="11426371" y="6505234"/>
            <a:ext cx="523240" cy="247651"/>
          </a:xfrm>
        </p:spPr>
        <p:txBody>
          <a:bodyPr/>
          <a:lstStyle/>
          <a:p>
            <a:pPr rtl="0"/>
            <a:fld id="{294A09A9-5501-47C1-A89A-A340965A2BE2}" type="slidenum">
              <a:rPr lang="fr-FR" smtClean="0"/>
              <a:pPr rtl="0"/>
              <a:t>21</a:t>
            </a:fld>
            <a:endParaRPr lang="fr-FR" dirty="0">
              <a:latin typeface="+mn-lt"/>
            </a:endParaRPr>
          </a:p>
        </p:txBody>
      </p:sp>
    </p:spTree>
    <p:extLst>
      <p:ext uri="{BB962C8B-B14F-4D97-AF65-F5344CB8AC3E}">
        <p14:creationId xmlns:p14="http://schemas.microsoft.com/office/powerpoint/2010/main" val="2107603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Bibliographie</a:t>
            </a:r>
            <a:br>
              <a:rPr lang="fr-FR" dirty="0"/>
            </a:br>
            <a:endParaRPr lang="fr-FR" dirty="0"/>
          </a:p>
        </p:txBody>
      </p:sp>
      <p:sp>
        <p:nvSpPr>
          <p:cNvPr id="3" name="Espace réservé du contenu 2"/>
          <p:cNvSpPr>
            <a:spLocks noGrp="1"/>
          </p:cNvSpPr>
          <p:nvPr>
            <p:ph sz="quarter" idx="13"/>
          </p:nvPr>
        </p:nvSpPr>
        <p:spPr/>
        <p:txBody>
          <a:bodyPr/>
          <a:lstStyle/>
          <a:p>
            <a:r>
              <a:rPr lang="fr-FR" sz="1900" b="0" dirty="0">
                <a:solidFill>
                  <a:schemeClr val="bg1"/>
                </a:solidFill>
              </a:rPr>
              <a:t>Larousse – Définition du </a:t>
            </a:r>
            <a:r>
              <a:rPr lang="fr-FR" sz="1900" b="0" dirty="0" err="1">
                <a:solidFill>
                  <a:schemeClr val="bg1"/>
                </a:solidFill>
              </a:rPr>
              <a:t>deep</a:t>
            </a:r>
            <a:r>
              <a:rPr lang="fr-FR" sz="1900" b="0" dirty="0">
                <a:solidFill>
                  <a:schemeClr val="bg1"/>
                </a:solidFill>
              </a:rPr>
              <a:t> </a:t>
            </a:r>
            <a:r>
              <a:rPr lang="fr-FR" sz="1900" b="0" dirty="0" err="1">
                <a:solidFill>
                  <a:schemeClr val="bg1"/>
                </a:solidFill>
              </a:rPr>
              <a:t>learning</a:t>
            </a:r>
            <a:r>
              <a:rPr lang="fr-FR" sz="1900" b="0" dirty="0">
                <a:solidFill>
                  <a:schemeClr val="bg1"/>
                </a:solidFill>
              </a:rPr>
              <a:t>.</a:t>
            </a:r>
          </a:p>
          <a:p>
            <a:r>
              <a:rPr lang="fr-FR" sz="1900" b="0" dirty="0">
                <a:solidFill>
                  <a:schemeClr val="bg1"/>
                </a:solidFill>
              </a:rPr>
              <a:t>CNIL – Apprentissage profond et protection des données.</a:t>
            </a:r>
          </a:p>
          <a:p>
            <a:r>
              <a:rPr lang="fr-FR" sz="1900" b="0" dirty="0">
                <a:solidFill>
                  <a:schemeClr val="bg1"/>
                </a:solidFill>
              </a:rPr>
              <a:t>INRIA – Applications du </a:t>
            </a:r>
            <a:r>
              <a:rPr lang="fr-FR" sz="1900" b="0" dirty="0" err="1">
                <a:solidFill>
                  <a:schemeClr val="bg1"/>
                </a:solidFill>
              </a:rPr>
              <a:t>deep</a:t>
            </a:r>
            <a:r>
              <a:rPr lang="fr-FR" sz="1900" b="0" dirty="0">
                <a:solidFill>
                  <a:schemeClr val="bg1"/>
                </a:solidFill>
              </a:rPr>
              <a:t> </a:t>
            </a:r>
            <a:r>
              <a:rPr lang="fr-FR" sz="1900" b="0" dirty="0" err="1">
                <a:solidFill>
                  <a:schemeClr val="bg1"/>
                </a:solidFill>
              </a:rPr>
              <a:t>learning</a:t>
            </a:r>
            <a:r>
              <a:rPr lang="fr-FR" sz="1900" b="0" dirty="0">
                <a:solidFill>
                  <a:schemeClr val="bg1"/>
                </a:solidFill>
              </a:rPr>
              <a:t>.</a:t>
            </a:r>
          </a:p>
          <a:p>
            <a:r>
              <a:rPr lang="fr-FR" sz="1900" b="0" dirty="0">
                <a:solidFill>
                  <a:schemeClr val="bg1"/>
                </a:solidFill>
              </a:rPr>
              <a:t>Sciences et Avenir – IA et santé.</a:t>
            </a:r>
          </a:p>
          <a:p>
            <a:r>
              <a:rPr lang="fr-FR" sz="1900" b="0" dirty="0">
                <a:solidFill>
                  <a:schemeClr val="bg1"/>
                </a:solidFill>
              </a:rPr>
              <a:t>Le Monde – </a:t>
            </a:r>
            <a:r>
              <a:rPr lang="fr-FR" sz="1900" b="0" dirty="0" err="1">
                <a:solidFill>
                  <a:schemeClr val="bg1"/>
                </a:solidFill>
              </a:rPr>
              <a:t>AlphaGo</a:t>
            </a:r>
            <a:r>
              <a:rPr lang="fr-FR" sz="1900" b="0" dirty="0">
                <a:solidFill>
                  <a:schemeClr val="bg1"/>
                </a:solidFill>
              </a:rPr>
              <a:t> et intelligence artificielle.</a:t>
            </a:r>
          </a:p>
          <a:p>
            <a:endParaRPr lang="fr-FR" dirty="0"/>
          </a:p>
        </p:txBody>
      </p:sp>
      <p:pic>
        <p:nvPicPr>
          <p:cNvPr id="4"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2"/>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5" name="Image 4"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3"/>
          <a:stretch>
            <a:fillRect/>
          </a:stretch>
        </p:blipFill>
        <p:spPr>
          <a:xfrm>
            <a:off x="9646997" y="6256471"/>
            <a:ext cx="718069" cy="497526"/>
          </a:xfrm>
          <a:prstGeom prst="rect">
            <a:avLst/>
          </a:prstGeom>
        </p:spPr>
      </p:pic>
      <p:sp>
        <p:nvSpPr>
          <p:cNvPr id="6" name="ZoneTexte 5"/>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7" name="Espace réservé du numéro de diapositive 6">
            <a:extLst>
              <a:ext uri="{FF2B5EF4-FFF2-40B4-BE49-F238E27FC236}">
                <a16:creationId xmlns:a16="http://schemas.microsoft.com/office/drawing/2014/main" id="{A7B290C6-5F47-0813-C7EE-2929ED5B9C5A}"/>
              </a:ext>
            </a:extLst>
          </p:cNvPr>
          <p:cNvSpPr>
            <a:spLocks noGrp="1"/>
          </p:cNvSpPr>
          <p:nvPr>
            <p:ph type="sldNum" sz="quarter" idx="26"/>
          </p:nvPr>
        </p:nvSpPr>
        <p:spPr>
          <a:xfrm>
            <a:off x="11375967" y="6486073"/>
            <a:ext cx="523240" cy="247651"/>
          </a:xfrm>
        </p:spPr>
        <p:txBody>
          <a:bodyPr/>
          <a:lstStyle/>
          <a:p>
            <a:pPr rtl="0"/>
            <a:fld id="{294A09A9-5501-47C1-A89A-A340965A2BE2}" type="slidenum">
              <a:rPr lang="fr-FR" smtClean="0"/>
              <a:pPr rtl="0"/>
              <a:t>22</a:t>
            </a:fld>
            <a:endParaRPr lang="fr-FR" dirty="0">
              <a:latin typeface="+mn-lt"/>
            </a:endParaRPr>
          </a:p>
        </p:txBody>
      </p:sp>
    </p:spTree>
    <p:extLst>
      <p:ext uri="{BB962C8B-B14F-4D97-AF65-F5344CB8AC3E}">
        <p14:creationId xmlns:p14="http://schemas.microsoft.com/office/powerpoint/2010/main" val="2707126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F9A917-AF69-0EED-D482-54AD53015BA9}"/>
              </a:ext>
            </a:extLst>
          </p:cNvPr>
          <p:cNvSpPr>
            <a:spLocks noGrp="1"/>
          </p:cNvSpPr>
          <p:nvPr>
            <p:ph type="title"/>
          </p:nvPr>
        </p:nvSpPr>
        <p:spPr>
          <a:xfrm>
            <a:off x="431800" y="355600"/>
            <a:ext cx="6787747" cy="719747"/>
          </a:xfrm>
        </p:spPr>
        <p:txBody>
          <a:bodyPr/>
          <a:lstStyle/>
          <a:p>
            <a:r>
              <a:rPr lang="fr-FR" dirty="0"/>
              <a:t>Planification</a:t>
            </a:r>
          </a:p>
        </p:txBody>
      </p:sp>
      <p:pic>
        <p:nvPicPr>
          <p:cNvPr id="5" name="Espace réservé du contenu 4" descr="Une image contenant texte, capture d’écran, ligne, nombre&#10;&#10;Le contenu généré par l’IA peut être incorrect.">
            <a:extLst>
              <a:ext uri="{FF2B5EF4-FFF2-40B4-BE49-F238E27FC236}">
                <a16:creationId xmlns:a16="http://schemas.microsoft.com/office/drawing/2014/main" id="{33FCE6D5-10AA-3618-F038-95B4C7AA40F9}"/>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1025274"/>
            <a:ext cx="11827203" cy="5181600"/>
          </a:xfrm>
        </p:spPr>
      </p:pic>
      <p:pic>
        <p:nvPicPr>
          <p:cNvPr id="6" name="Espace réservé du contenu 3" descr="Aucune description de photo disponible.">
            <a:extLst>
              <a:ext uri="{FF2B5EF4-FFF2-40B4-BE49-F238E27FC236}">
                <a16:creationId xmlns:a16="http://schemas.microsoft.com/office/drawing/2014/main" id="{61954907-8C57-6CF0-7181-492E0EE98894}"/>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7" name="Image 6" descr="Le Groupe - NextRoad">
            <a:extLst>
              <a:ext uri="{FF2B5EF4-FFF2-40B4-BE49-F238E27FC236}">
                <a16:creationId xmlns:a16="http://schemas.microsoft.com/office/drawing/2014/main" id="{5C02AC5C-E9ED-D625-9930-129D742428B6}"/>
              </a:ext>
            </a:extLst>
          </p:cNvPr>
          <p:cNvPicPr>
            <a:picLocks noChangeAspect="1"/>
          </p:cNvPicPr>
          <p:nvPr/>
        </p:nvPicPr>
        <p:blipFill>
          <a:blip r:embed="rId4"/>
          <a:stretch>
            <a:fillRect/>
          </a:stretch>
        </p:blipFill>
        <p:spPr>
          <a:xfrm>
            <a:off x="9646997" y="6256471"/>
            <a:ext cx="718069" cy="497526"/>
          </a:xfrm>
          <a:prstGeom prst="rect">
            <a:avLst/>
          </a:prstGeom>
        </p:spPr>
      </p:pic>
      <p:sp>
        <p:nvSpPr>
          <p:cNvPr id="8" name="ZoneTexte 7">
            <a:extLst>
              <a:ext uri="{FF2B5EF4-FFF2-40B4-BE49-F238E27FC236}">
                <a16:creationId xmlns:a16="http://schemas.microsoft.com/office/drawing/2014/main" id="{4F0C2694-891D-E31F-9196-90FDA55E6F94}"/>
              </a:ext>
            </a:extLst>
          </p:cNvPr>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9" name="Espace réservé du numéro de diapositive 8">
            <a:extLst>
              <a:ext uri="{FF2B5EF4-FFF2-40B4-BE49-F238E27FC236}">
                <a16:creationId xmlns:a16="http://schemas.microsoft.com/office/drawing/2014/main" id="{515EFADF-0EAF-9983-7F2E-3577E3924374}"/>
              </a:ext>
            </a:extLst>
          </p:cNvPr>
          <p:cNvSpPr>
            <a:spLocks noGrp="1"/>
          </p:cNvSpPr>
          <p:nvPr>
            <p:ph type="sldNum" sz="quarter" idx="26"/>
          </p:nvPr>
        </p:nvSpPr>
        <p:spPr>
          <a:xfrm>
            <a:off x="11565583" y="6505234"/>
            <a:ext cx="523240" cy="247651"/>
          </a:xfrm>
        </p:spPr>
        <p:txBody>
          <a:bodyPr/>
          <a:lstStyle/>
          <a:p>
            <a:pPr rtl="0"/>
            <a:fld id="{294A09A9-5501-47C1-A89A-A340965A2BE2}" type="slidenum">
              <a:rPr lang="fr-FR" smtClean="0"/>
              <a:pPr rtl="0"/>
              <a:t>3</a:t>
            </a:fld>
            <a:endParaRPr lang="fr-FR" dirty="0">
              <a:latin typeface="+mn-lt"/>
            </a:endParaRPr>
          </a:p>
        </p:txBody>
      </p:sp>
    </p:spTree>
    <p:extLst>
      <p:ext uri="{BB962C8B-B14F-4D97-AF65-F5344CB8AC3E}">
        <p14:creationId xmlns:p14="http://schemas.microsoft.com/office/powerpoint/2010/main" val="268661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554F59-7990-450F-5332-7C7F6F582B3C}"/>
              </a:ext>
            </a:extLst>
          </p:cNvPr>
          <p:cNvSpPr>
            <a:spLocks noGrp="1"/>
          </p:cNvSpPr>
          <p:nvPr>
            <p:ph type="title"/>
          </p:nvPr>
        </p:nvSpPr>
        <p:spPr/>
        <p:txBody>
          <a:bodyPr/>
          <a:lstStyle/>
          <a:p>
            <a:r>
              <a:rPr lang="fr-FR" dirty="0"/>
              <a:t>Présentation</a:t>
            </a:r>
          </a:p>
        </p:txBody>
      </p:sp>
      <p:sp>
        <p:nvSpPr>
          <p:cNvPr id="3" name="Espace réservé du contenu 2">
            <a:extLst>
              <a:ext uri="{FF2B5EF4-FFF2-40B4-BE49-F238E27FC236}">
                <a16:creationId xmlns:a16="http://schemas.microsoft.com/office/drawing/2014/main" id="{B7FD1985-AFA7-7D06-1027-A14F7E018942}"/>
              </a:ext>
            </a:extLst>
          </p:cNvPr>
          <p:cNvSpPr>
            <a:spLocks noGrp="1"/>
          </p:cNvSpPr>
          <p:nvPr>
            <p:ph sz="quarter" idx="13"/>
          </p:nvPr>
        </p:nvSpPr>
        <p:spPr/>
        <p:txBody>
          <a:bodyPr/>
          <a:lstStyle/>
          <a:p>
            <a:r>
              <a:rPr lang="fr-FR" dirty="0">
                <a:solidFill>
                  <a:schemeClr val="bg1"/>
                </a:solidFill>
              </a:rPr>
              <a:t>Tiburce Rioult</a:t>
            </a:r>
          </a:p>
          <a:p>
            <a:r>
              <a:rPr lang="fr-FR" dirty="0">
                <a:solidFill>
                  <a:schemeClr val="bg1"/>
                </a:solidFill>
              </a:rPr>
              <a:t>BTS SIO en Alternance</a:t>
            </a:r>
          </a:p>
          <a:p>
            <a:r>
              <a:rPr lang="fr-FR" dirty="0">
                <a:solidFill>
                  <a:schemeClr val="bg1"/>
                </a:solidFill>
              </a:rPr>
              <a:t>Poste Technicien système et réseau </a:t>
            </a:r>
          </a:p>
          <a:p>
            <a:r>
              <a:rPr lang="fr-FR" dirty="0">
                <a:solidFill>
                  <a:schemeClr val="bg1"/>
                </a:solidFill>
              </a:rPr>
              <a:t>Missions : Support utilisateur, maintien du parc informatique, mise en place de solution d’infrastructure</a:t>
            </a:r>
          </a:p>
        </p:txBody>
      </p:sp>
      <p:pic>
        <p:nvPicPr>
          <p:cNvPr id="4" name="Espace réservé du contenu 3" descr="Aucune description de photo disponible.">
            <a:extLst>
              <a:ext uri="{FF2B5EF4-FFF2-40B4-BE49-F238E27FC236}">
                <a16:creationId xmlns:a16="http://schemas.microsoft.com/office/drawing/2014/main" id="{A47B8DFC-F167-0DAE-1987-164924DF5146}"/>
              </a:ext>
            </a:extLst>
          </p:cNvPr>
          <p:cNvPicPr>
            <a:picLocks noChangeAspect="1"/>
          </p:cNvPicPr>
          <p:nvPr/>
        </p:nvPicPr>
        <p:blipFill>
          <a:blip r:embed="rId2"/>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5" name="Image 4" descr="Le Groupe - NextRoad">
            <a:extLst>
              <a:ext uri="{FF2B5EF4-FFF2-40B4-BE49-F238E27FC236}">
                <a16:creationId xmlns:a16="http://schemas.microsoft.com/office/drawing/2014/main" id="{184EF2D0-04A1-03A9-7CC0-C68B9E8E0A5C}"/>
              </a:ext>
            </a:extLst>
          </p:cNvPr>
          <p:cNvPicPr>
            <a:picLocks noChangeAspect="1"/>
          </p:cNvPicPr>
          <p:nvPr/>
        </p:nvPicPr>
        <p:blipFill>
          <a:blip r:embed="rId3"/>
          <a:stretch>
            <a:fillRect/>
          </a:stretch>
        </p:blipFill>
        <p:spPr>
          <a:xfrm>
            <a:off x="9646997" y="6256471"/>
            <a:ext cx="718069" cy="497526"/>
          </a:xfrm>
          <a:prstGeom prst="rect">
            <a:avLst/>
          </a:prstGeom>
        </p:spPr>
      </p:pic>
      <p:sp>
        <p:nvSpPr>
          <p:cNvPr id="8" name="ZoneTexte 7">
            <a:extLst>
              <a:ext uri="{FF2B5EF4-FFF2-40B4-BE49-F238E27FC236}">
                <a16:creationId xmlns:a16="http://schemas.microsoft.com/office/drawing/2014/main" id="{ADA3A2A8-0AC2-EBBA-1323-16E821A130ED}"/>
              </a:ext>
            </a:extLst>
          </p:cNvPr>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9" name="Espace réservé du numéro de diapositive 8">
            <a:extLst>
              <a:ext uri="{FF2B5EF4-FFF2-40B4-BE49-F238E27FC236}">
                <a16:creationId xmlns:a16="http://schemas.microsoft.com/office/drawing/2014/main" id="{8343E3BF-433B-8170-8E8B-11AA68C49046}"/>
              </a:ext>
            </a:extLst>
          </p:cNvPr>
          <p:cNvSpPr>
            <a:spLocks noGrp="1"/>
          </p:cNvSpPr>
          <p:nvPr>
            <p:ph type="sldNum" sz="quarter" idx="26"/>
          </p:nvPr>
        </p:nvSpPr>
        <p:spPr>
          <a:xfrm>
            <a:off x="11484033" y="6429304"/>
            <a:ext cx="523240" cy="247651"/>
          </a:xfrm>
        </p:spPr>
        <p:txBody>
          <a:bodyPr/>
          <a:lstStyle/>
          <a:p>
            <a:pPr rtl="0"/>
            <a:fld id="{294A09A9-5501-47C1-A89A-A340965A2BE2}" type="slidenum">
              <a:rPr lang="fr-FR" smtClean="0"/>
              <a:pPr rtl="0"/>
              <a:t>4</a:t>
            </a:fld>
            <a:endParaRPr lang="fr-FR" dirty="0">
              <a:latin typeface="+mn-lt"/>
            </a:endParaRPr>
          </a:p>
        </p:txBody>
      </p:sp>
    </p:spTree>
    <p:extLst>
      <p:ext uri="{BB962C8B-B14F-4D97-AF65-F5344CB8AC3E}">
        <p14:creationId xmlns:p14="http://schemas.microsoft.com/office/powerpoint/2010/main" val="3743024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30BF65-C84B-45C3-72CA-AFDA68851174}"/>
              </a:ext>
            </a:extLst>
          </p:cNvPr>
          <p:cNvSpPr>
            <a:spLocks noGrp="1"/>
          </p:cNvSpPr>
          <p:nvPr>
            <p:ph type="title"/>
          </p:nvPr>
        </p:nvSpPr>
        <p:spPr>
          <a:xfrm>
            <a:off x="594360" y="189572"/>
            <a:ext cx="6787747" cy="1593507"/>
          </a:xfrm>
        </p:spPr>
        <p:txBody>
          <a:bodyPr rtlCol="0"/>
          <a:lstStyle>
            <a:defPPr>
              <a:defRPr lang="fr-FR"/>
            </a:defPPr>
          </a:lstStyle>
          <a:p>
            <a:pPr rtl="0"/>
            <a:r>
              <a:rPr lang="fr-FR" dirty="0"/>
              <a:t>Entreprise </a:t>
            </a:r>
            <a:r>
              <a:rPr lang="fr-FR" dirty="0" err="1"/>
              <a:t>NextRoad</a:t>
            </a:r>
            <a:endParaRPr lang="fr-FR" dirty="0"/>
          </a:p>
        </p:txBody>
      </p:sp>
      <p:sp>
        <p:nvSpPr>
          <p:cNvPr id="3" name="Espace réservé du texte 2">
            <a:extLst>
              <a:ext uri="{FF2B5EF4-FFF2-40B4-BE49-F238E27FC236}">
                <a16:creationId xmlns:a16="http://schemas.microsoft.com/office/drawing/2014/main" id="{3B8EBC2C-6DD7-5003-38EB-40753046FE8C}"/>
              </a:ext>
            </a:extLst>
          </p:cNvPr>
          <p:cNvSpPr>
            <a:spLocks noGrp="1"/>
          </p:cNvSpPr>
          <p:nvPr>
            <p:ph sz="quarter" idx="13"/>
          </p:nvPr>
        </p:nvSpPr>
        <p:spPr>
          <a:xfrm>
            <a:off x="593725" y="2281238"/>
            <a:ext cx="6788150" cy="4383299"/>
          </a:xfrm>
        </p:spPr>
        <p:txBody>
          <a:bodyPr tIns="457200" rtlCol="0">
            <a:normAutofit/>
          </a:bodyPr>
          <a:lstStyle>
            <a:defPPr>
              <a:defRPr lang="fr-FR"/>
            </a:defPPr>
          </a:lstStyle>
          <a:p>
            <a:r>
              <a:rPr lang="fr-FR" dirty="0">
                <a:solidFill>
                  <a:schemeClr val="bg1"/>
                </a:solidFill>
              </a:rPr>
              <a:t>Groupe indépendant d'ingénierie routière (200+ collaborateurs)</a:t>
            </a:r>
          </a:p>
          <a:p>
            <a:r>
              <a:rPr lang="fr-FR" dirty="0">
                <a:solidFill>
                  <a:schemeClr val="bg1"/>
                </a:solidFill>
              </a:rPr>
              <a:t>Audit, conseil et gestion durable des infrastructures (routes, ponts)</a:t>
            </a:r>
          </a:p>
          <a:p>
            <a:r>
              <a:rPr lang="fr-FR" dirty="0">
                <a:solidFill>
                  <a:schemeClr val="bg1"/>
                </a:solidFill>
              </a:rPr>
              <a:t>Optimiser la maintenance et la durée de vie du patrimoine routier grâce à la data,</a:t>
            </a:r>
          </a:p>
        </p:txBody>
      </p:sp>
      <p:pic>
        <p:nvPicPr>
          <p:cNvPr id="9"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10" name="Image 9"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11" name="ZoneTexte 10"/>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pic>
        <p:nvPicPr>
          <p:cNvPr id="4" name="Image 3" descr="Le Groupe - NextRoad">
            <a:extLst>
              <a:ext uri="{FF2B5EF4-FFF2-40B4-BE49-F238E27FC236}">
                <a16:creationId xmlns:a16="http://schemas.microsoft.com/office/drawing/2014/main" id="{DD94332F-59BD-ACB7-6BF7-37333DAF00C5}"/>
              </a:ext>
            </a:extLst>
          </p:cNvPr>
          <p:cNvPicPr>
            <a:picLocks noChangeAspect="1"/>
          </p:cNvPicPr>
          <p:nvPr/>
        </p:nvPicPr>
        <p:blipFill>
          <a:blip r:embed="rId4"/>
          <a:stretch>
            <a:fillRect/>
          </a:stretch>
        </p:blipFill>
        <p:spPr>
          <a:xfrm>
            <a:off x="7975600" y="2913409"/>
            <a:ext cx="3467424" cy="2402462"/>
          </a:xfrm>
          <a:prstGeom prst="rect">
            <a:avLst/>
          </a:prstGeom>
        </p:spPr>
      </p:pic>
      <p:sp>
        <p:nvSpPr>
          <p:cNvPr id="5" name="Espace réservé du numéro de diapositive 4">
            <a:extLst>
              <a:ext uri="{FF2B5EF4-FFF2-40B4-BE49-F238E27FC236}">
                <a16:creationId xmlns:a16="http://schemas.microsoft.com/office/drawing/2014/main" id="{6EA3B670-7D66-8747-524B-F222B5FD52B0}"/>
              </a:ext>
            </a:extLst>
          </p:cNvPr>
          <p:cNvSpPr>
            <a:spLocks noGrp="1"/>
          </p:cNvSpPr>
          <p:nvPr>
            <p:ph type="sldNum" sz="quarter" idx="26"/>
          </p:nvPr>
        </p:nvSpPr>
        <p:spPr>
          <a:xfrm>
            <a:off x="11409218" y="6445145"/>
            <a:ext cx="523240" cy="247651"/>
          </a:xfrm>
        </p:spPr>
        <p:txBody>
          <a:bodyPr/>
          <a:lstStyle/>
          <a:p>
            <a:pPr rtl="0"/>
            <a:fld id="{294A09A9-5501-47C1-A89A-A340965A2BE2}" type="slidenum">
              <a:rPr lang="fr-FR" smtClean="0"/>
              <a:pPr rtl="0"/>
              <a:t>5</a:t>
            </a:fld>
            <a:endParaRPr lang="fr-FR" dirty="0">
              <a:latin typeface="+mn-lt"/>
            </a:endParaRPr>
          </a:p>
        </p:txBody>
      </p:sp>
    </p:spTree>
    <p:extLst>
      <p:ext uri="{BB962C8B-B14F-4D97-AF65-F5344CB8AC3E}">
        <p14:creationId xmlns:p14="http://schemas.microsoft.com/office/powerpoint/2010/main" val="1401887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30BF65-C84B-45C3-72CA-AFDA68851174}"/>
              </a:ext>
            </a:extLst>
          </p:cNvPr>
          <p:cNvSpPr>
            <a:spLocks noGrp="1"/>
          </p:cNvSpPr>
          <p:nvPr>
            <p:ph type="title"/>
          </p:nvPr>
        </p:nvSpPr>
        <p:spPr>
          <a:xfrm>
            <a:off x="594128" y="193463"/>
            <a:ext cx="6787747" cy="1593507"/>
          </a:xfrm>
        </p:spPr>
        <p:txBody>
          <a:bodyPr rtlCol="0"/>
          <a:lstStyle>
            <a:defPPr>
              <a:defRPr lang="fr-FR"/>
            </a:defPPr>
          </a:lstStyle>
          <a:p>
            <a:r>
              <a:rPr lang="fr-FR" dirty="0"/>
              <a:t>Utilisation du Deep Learning chez </a:t>
            </a:r>
            <a:r>
              <a:rPr lang="fr-FR" dirty="0" err="1"/>
              <a:t>Nextroad</a:t>
            </a:r>
            <a:endParaRPr lang="fr-FR" dirty="0"/>
          </a:p>
        </p:txBody>
      </p:sp>
      <p:sp>
        <p:nvSpPr>
          <p:cNvPr id="3" name="Espace réservé du texte 2">
            <a:extLst>
              <a:ext uri="{FF2B5EF4-FFF2-40B4-BE49-F238E27FC236}">
                <a16:creationId xmlns:a16="http://schemas.microsoft.com/office/drawing/2014/main" id="{3B8EBC2C-6DD7-5003-38EB-40753046FE8C}"/>
              </a:ext>
            </a:extLst>
          </p:cNvPr>
          <p:cNvSpPr>
            <a:spLocks noGrp="1"/>
          </p:cNvSpPr>
          <p:nvPr>
            <p:ph sz="quarter" idx="13"/>
          </p:nvPr>
        </p:nvSpPr>
        <p:spPr>
          <a:xfrm>
            <a:off x="593725" y="2281238"/>
            <a:ext cx="6788150" cy="4383299"/>
          </a:xfrm>
        </p:spPr>
        <p:txBody>
          <a:bodyPr tIns="457200" rtlCol="0">
            <a:normAutofit/>
          </a:bodyPr>
          <a:lstStyle>
            <a:defPPr>
              <a:defRPr lang="fr-FR"/>
            </a:defPPr>
          </a:lstStyle>
          <a:p>
            <a:endParaRPr lang="fr-FR" dirty="0">
              <a:solidFill>
                <a:schemeClr val="bg1"/>
              </a:solidFill>
            </a:endParaRPr>
          </a:p>
          <a:p>
            <a:r>
              <a:rPr lang="fr-FR" dirty="0">
                <a:solidFill>
                  <a:schemeClr val="bg1"/>
                </a:solidFill>
              </a:rPr>
              <a:t>Détection et classification automatique des dégradations (fissures, nids-de-poule) pour prioriser les travaux</a:t>
            </a:r>
          </a:p>
          <a:p>
            <a:r>
              <a:rPr lang="fr-FR" dirty="0">
                <a:solidFill>
                  <a:schemeClr val="bg1"/>
                </a:solidFill>
              </a:rPr>
              <a:t>Inspection automatisée des routes (via véhicules scanners haute performance)</a:t>
            </a:r>
          </a:p>
          <a:p>
            <a:r>
              <a:rPr lang="fr-FR" dirty="0">
                <a:solidFill>
                  <a:schemeClr val="bg1"/>
                </a:solidFill>
              </a:rPr>
              <a:t>Analyse d'images par réseaux de neurones (CNN).</a:t>
            </a:r>
          </a:p>
        </p:txBody>
      </p:sp>
      <p:pic>
        <p:nvPicPr>
          <p:cNvPr id="9"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10" name="Image 9"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11" name="ZoneTexte 10"/>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4" name="Espace réservé du numéro de diapositive 3">
            <a:extLst>
              <a:ext uri="{FF2B5EF4-FFF2-40B4-BE49-F238E27FC236}">
                <a16:creationId xmlns:a16="http://schemas.microsoft.com/office/drawing/2014/main" id="{5B1809AB-56AB-F7FC-628A-A6710E43C646}"/>
              </a:ext>
            </a:extLst>
          </p:cNvPr>
          <p:cNvSpPr>
            <a:spLocks noGrp="1"/>
          </p:cNvSpPr>
          <p:nvPr>
            <p:ph type="sldNum" sz="quarter" idx="26"/>
          </p:nvPr>
        </p:nvSpPr>
        <p:spPr>
          <a:xfrm>
            <a:off x="11524962" y="6505234"/>
            <a:ext cx="523240" cy="247651"/>
          </a:xfrm>
        </p:spPr>
        <p:txBody>
          <a:bodyPr/>
          <a:lstStyle/>
          <a:p>
            <a:pPr rtl="0"/>
            <a:fld id="{294A09A9-5501-47C1-A89A-A340965A2BE2}" type="slidenum">
              <a:rPr lang="fr-FR" smtClean="0"/>
              <a:pPr rtl="0"/>
              <a:t>6</a:t>
            </a:fld>
            <a:endParaRPr lang="fr-FR" dirty="0">
              <a:latin typeface="+mn-lt"/>
            </a:endParaRPr>
          </a:p>
        </p:txBody>
      </p:sp>
    </p:spTree>
    <p:extLst>
      <p:ext uri="{BB962C8B-B14F-4D97-AF65-F5344CB8AC3E}">
        <p14:creationId xmlns:p14="http://schemas.microsoft.com/office/powerpoint/2010/main" val="1206345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6BAE2ED-F984-A2B8-3386-11207A8BE24E}"/>
              </a:ext>
            </a:extLst>
          </p:cNvPr>
          <p:cNvSpPr>
            <a:spLocks noGrp="1"/>
          </p:cNvSpPr>
          <p:nvPr>
            <p:ph type="title"/>
          </p:nvPr>
        </p:nvSpPr>
        <p:spPr/>
        <p:txBody>
          <a:bodyPr/>
          <a:lstStyle/>
          <a:p>
            <a:r>
              <a:rPr lang="fr-FR" dirty="0"/>
              <a:t>Définition</a:t>
            </a:r>
          </a:p>
        </p:txBody>
      </p:sp>
      <p:sp>
        <p:nvSpPr>
          <p:cNvPr id="6" name="Espace réservé du contenu 5">
            <a:extLst>
              <a:ext uri="{FF2B5EF4-FFF2-40B4-BE49-F238E27FC236}">
                <a16:creationId xmlns:a16="http://schemas.microsoft.com/office/drawing/2014/main" id="{5F1BD135-ABA4-FA51-4885-9ADA988A1D09}"/>
              </a:ext>
            </a:extLst>
          </p:cNvPr>
          <p:cNvSpPr>
            <a:spLocks noGrp="1"/>
          </p:cNvSpPr>
          <p:nvPr>
            <p:ph sz="quarter" idx="13"/>
          </p:nvPr>
        </p:nvSpPr>
        <p:spPr>
          <a:xfrm>
            <a:off x="3657600" y="1783080"/>
            <a:ext cx="7810500" cy="5074919"/>
          </a:xfrm>
        </p:spPr>
        <p:txBody>
          <a:bodyPr>
            <a:normAutofit/>
          </a:bodyPr>
          <a:lstStyle/>
          <a:p>
            <a:pPr marL="0" indent="0">
              <a:buNone/>
            </a:pPr>
            <a:r>
              <a:rPr lang="fr-FR" b="1" dirty="0"/>
              <a:t>Deep </a:t>
            </a:r>
            <a:r>
              <a:rPr lang="fr-FR" b="1" dirty="0" err="1"/>
              <a:t>learning</a:t>
            </a:r>
            <a:r>
              <a:rPr lang="fr-FR" b="1" dirty="0"/>
              <a:t> : « apprentissage profond » en français</a:t>
            </a:r>
          </a:p>
          <a:p>
            <a:pPr marL="0" indent="0">
              <a:buNone/>
            </a:pPr>
            <a:endParaRPr lang="fr-FR" sz="500" dirty="0"/>
          </a:p>
          <a:p>
            <a:r>
              <a:rPr lang="fr-FR" dirty="0"/>
              <a:t>« Technologie basée sur des réseaux de neurones artificiels (en couches) permettant à une machine d’apprendre par elle-même, utilisée dans de nombreux domaines de l’intelligence artificielle (reconnaissance d’images, voiture autonome, diagnostic médical, etc.). » </a:t>
            </a:r>
            <a:r>
              <a:rPr lang="fr-FR" b="1" dirty="0"/>
              <a:t>Dictionnaire Larousse</a:t>
            </a:r>
          </a:p>
          <a:p>
            <a:pPr marL="0" indent="0">
              <a:buNone/>
            </a:pPr>
            <a:endParaRPr lang="fr-FR" sz="500" b="1" dirty="0"/>
          </a:p>
          <a:p>
            <a:r>
              <a:rPr lang="fr-FR" dirty="0"/>
              <a:t>« L’apprentissage profond est un procédé d’apprentissage automatique utilisant des réseaux de neurones possédant plusieurs couches de neurones cachées. Ces algorithmes possédant de très nombreux paramètres, ils demandent un nombre très important de données afin d’être entraînés. » </a:t>
            </a:r>
            <a:r>
              <a:rPr lang="fr-FR" b="1" dirty="0"/>
              <a:t>CNIL (Commission Nationale de l'Informatique et des Libertés)</a:t>
            </a:r>
          </a:p>
        </p:txBody>
      </p:sp>
      <p:pic>
        <p:nvPicPr>
          <p:cNvPr id="9"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2"/>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10" name="Image 9"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3"/>
          <a:stretch>
            <a:fillRect/>
          </a:stretch>
        </p:blipFill>
        <p:spPr>
          <a:xfrm>
            <a:off x="9646997" y="6256471"/>
            <a:ext cx="718069" cy="497526"/>
          </a:xfrm>
          <a:prstGeom prst="rect">
            <a:avLst/>
          </a:prstGeom>
        </p:spPr>
      </p:pic>
      <p:sp>
        <p:nvSpPr>
          <p:cNvPr id="11" name="ZoneTexte 10"/>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CE785172-A0B9-D083-5D42-F5CD5416A260}"/>
              </a:ext>
            </a:extLst>
          </p:cNvPr>
          <p:cNvSpPr>
            <a:spLocks noGrp="1"/>
          </p:cNvSpPr>
          <p:nvPr>
            <p:ph type="sldNum" sz="quarter" idx="22"/>
          </p:nvPr>
        </p:nvSpPr>
        <p:spPr>
          <a:xfrm>
            <a:off x="11496377" y="6506346"/>
            <a:ext cx="523240" cy="247651"/>
          </a:xfrm>
        </p:spPr>
        <p:txBody>
          <a:bodyPr/>
          <a:lstStyle/>
          <a:p>
            <a:pPr rtl="0"/>
            <a:fld id="{294A09A9-5501-47C1-A89A-A340965A2BE2}" type="slidenum">
              <a:rPr lang="fr-FR" smtClean="0"/>
              <a:pPr rtl="0"/>
              <a:t>7</a:t>
            </a:fld>
            <a:endParaRPr lang="fr-FR" dirty="0">
              <a:latin typeface="+mn-lt"/>
            </a:endParaRPr>
          </a:p>
        </p:txBody>
      </p:sp>
    </p:spTree>
    <p:extLst>
      <p:ext uri="{BB962C8B-B14F-4D97-AF65-F5344CB8AC3E}">
        <p14:creationId xmlns:p14="http://schemas.microsoft.com/office/powerpoint/2010/main" val="208723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E51DACAE-E24C-713E-B783-633970449F12}"/>
              </a:ext>
            </a:extLst>
          </p:cNvPr>
          <p:cNvSpPr>
            <a:spLocks noGrp="1"/>
          </p:cNvSpPr>
          <p:nvPr>
            <p:ph type="title"/>
          </p:nvPr>
        </p:nvSpPr>
        <p:spPr>
          <a:xfrm>
            <a:off x="1117600" y="2277533"/>
            <a:ext cx="10972800" cy="4474845"/>
          </a:xfrm>
        </p:spPr>
        <p:txBody>
          <a:bodyPr/>
          <a:lstStyle/>
          <a:p>
            <a:pPr>
              <a:lnSpc>
                <a:spcPct val="150000"/>
              </a:lnSpc>
            </a:pPr>
            <a:r>
              <a:rPr lang="fr-FR" sz="2000" b="0" dirty="0">
                <a:latin typeface="Franklin Gothic Book (Corps)"/>
              </a:rPr>
              <a:t>- La reconnaissance faciale et vocale</a:t>
            </a:r>
            <a:br>
              <a:rPr lang="fr-FR" sz="2000" b="0" dirty="0">
                <a:latin typeface="Franklin Gothic Book (Corps)"/>
              </a:rPr>
            </a:br>
            <a:r>
              <a:rPr lang="fr-FR" sz="2000" b="0" dirty="0">
                <a:latin typeface="Franklin Gothic Book (Corps)"/>
              </a:rPr>
              <a:t>- La robotique</a:t>
            </a:r>
            <a:br>
              <a:rPr lang="fr-FR" sz="2000" b="0" dirty="0">
                <a:latin typeface="Franklin Gothic Book (Corps)"/>
              </a:rPr>
            </a:br>
            <a:r>
              <a:rPr lang="fr-FR" sz="2000" b="0" dirty="0">
                <a:latin typeface="Franklin Gothic Book (Corps)"/>
              </a:rPr>
              <a:t>- La traduction automatique</a:t>
            </a:r>
            <a:br>
              <a:rPr lang="fr-FR" sz="2000" b="0" dirty="0">
                <a:latin typeface="Franklin Gothic Book (Corps)"/>
              </a:rPr>
            </a:br>
            <a:r>
              <a:rPr lang="fr-FR" sz="2000" b="0" dirty="0">
                <a:latin typeface="Franklin Gothic Book (Corps)"/>
              </a:rPr>
              <a:t>- Les véhicules autonomes</a:t>
            </a:r>
            <a:br>
              <a:rPr lang="fr-FR" sz="2000" b="0" dirty="0">
                <a:latin typeface="Franklin Gothic Book (Corps)"/>
              </a:rPr>
            </a:br>
            <a:r>
              <a:rPr lang="fr-FR" sz="2000" b="0" dirty="0">
                <a:latin typeface="Franklin Gothic Book (Corps)"/>
              </a:rPr>
              <a:t>- L’aérospatial</a:t>
            </a:r>
            <a:br>
              <a:rPr lang="fr-FR" sz="2000" b="0" dirty="0">
                <a:latin typeface="Franklin Gothic Book (Corps)"/>
              </a:rPr>
            </a:br>
            <a:r>
              <a:rPr lang="fr-FR" sz="2000" b="0" dirty="0">
                <a:latin typeface="Franklin Gothic Book (Corps)"/>
              </a:rPr>
              <a:t>- Le diagnostic médical</a:t>
            </a:r>
            <a:br>
              <a:rPr lang="fr-FR" sz="2000" b="0" dirty="0">
                <a:latin typeface="Franklin Gothic Book (Corps)"/>
              </a:rPr>
            </a:br>
            <a:r>
              <a:rPr lang="fr-FR" sz="2000" b="0" dirty="0">
                <a:latin typeface="Franklin Gothic Book (Corps)"/>
              </a:rPr>
              <a:t>- Les recommandations personnalisées</a:t>
            </a:r>
            <a:br>
              <a:rPr lang="fr-FR" sz="2000" b="0" dirty="0">
                <a:latin typeface="Franklin Gothic Book (Corps)"/>
              </a:rPr>
            </a:br>
            <a:r>
              <a:rPr lang="fr-FR" sz="2000" b="0" dirty="0">
                <a:latin typeface="Franklin Gothic Book (Corps)"/>
              </a:rPr>
              <a:t>- Les prédictions financières</a:t>
            </a:r>
            <a:br>
              <a:rPr lang="fr-FR" sz="2000" b="0" dirty="0">
                <a:latin typeface="Franklin Gothic Book (Corps)"/>
              </a:rPr>
            </a:br>
            <a:r>
              <a:rPr lang="fr-FR" sz="2000" b="0" dirty="0">
                <a:latin typeface="Franklin Gothic Book (Corps)"/>
              </a:rPr>
              <a:t>- Les détections de fraudes</a:t>
            </a:r>
            <a:br>
              <a:rPr lang="fr-FR" sz="2000" dirty="0">
                <a:latin typeface="Franklin Gothic Book (Corps)"/>
              </a:rPr>
            </a:br>
            <a:endParaRPr lang="fr-FR" sz="2000" dirty="0">
              <a:latin typeface="Franklin Gothic Book (Corps)"/>
            </a:endParaRPr>
          </a:p>
        </p:txBody>
      </p:sp>
      <p:sp>
        <p:nvSpPr>
          <p:cNvPr id="14" name="Titre 8">
            <a:extLst>
              <a:ext uri="{FF2B5EF4-FFF2-40B4-BE49-F238E27FC236}">
                <a16:creationId xmlns:a16="http://schemas.microsoft.com/office/drawing/2014/main" id="{64573750-BDE6-0734-3549-D63F39537D7B}"/>
              </a:ext>
            </a:extLst>
          </p:cNvPr>
          <p:cNvSpPr txBox="1">
            <a:spLocks/>
          </p:cNvSpPr>
          <p:nvPr/>
        </p:nvSpPr>
        <p:spPr>
          <a:xfrm>
            <a:off x="594360" y="1659467"/>
            <a:ext cx="10972800" cy="728134"/>
          </a:xfrm>
          <a:prstGeom prst="rect">
            <a:avLst/>
          </a:prstGeom>
        </p:spPr>
        <p:txBody>
          <a:bodyPr vert="horz" lIns="0" tIns="0" rIns="0" bIns="0" rtlCol="0" anchor="b" anchorCtr="0">
            <a:noAutofit/>
          </a:bodyPr>
          <a:lstStyle>
            <a:defPPr>
              <a:defRPr lang="fr-FR"/>
            </a:defPPr>
            <a:lvl1pPr algn="l" defTabSz="914400" rtl="0" eaLnBrk="1" latinLnBrk="0" hangingPunct="1">
              <a:lnSpc>
                <a:spcPct val="80000"/>
              </a:lnSpc>
              <a:spcBef>
                <a:spcPct val="0"/>
              </a:spcBef>
              <a:buNone/>
              <a:defRPr lang="fr-FR" sz="4400" b="1" i="0" kern="1200" spc="100" baseline="0">
                <a:solidFill>
                  <a:schemeClr val="bg1"/>
                </a:solidFill>
                <a:latin typeface="+mj-lt"/>
                <a:ea typeface="+mj-ea"/>
                <a:cs typeface="+mj-cs"/>
              </a:defRPr>
            </a:lvl1pPr>
            <a:lvl2pPr eaLnBrk="1" hangingPunct="1">
              <a:defRPr lang="fr-FR">
                <a:solidFill>
                  <a:schemeClr val="tx2"/>
                </a:solidFill>
              </a:defRPr>
            </a:lvl2pPr>
            <a:lvl3pPr eaLnBrk="1" hangingPunct="1">
              <a:defRPr lang="fr-FR">
                <a:solidFill>
                  <a:schemeClr val="tx2"/>
                </a:solidFill>
              </a:defRPr>
            </a:lvl3pPr>
            <a:lvl4pPr eaLnBrk="1" hangingPunct="1">
              <a:defRPr lang="fr-FR">
                <a:solidFill>
                  <a:schemeClr val="tx2"/>
                </a:solidFill>
              </a:defRPr>
            </a:lvl4pPr>
            <a:lvl5pPr eaLnBrk="1" hangingPunct="1">
              <a:defRPr lang="fr-FR">
                <a:solidFill>
                  <a:schemeClr val="tx2"/>
                </a:solidFill>
              </a:defRPr>
            </a:lvl5pPr>
            <a:lvl6pPr eaLnBrk="1" hangingPunct="1">
              <a:defRPr lang="fr-FR">
                <a:solidFill>
                  <a:schemeClr val="tx2"/>
                </a:solidFill>
              </a:defRPr>
            </a:lvl6pPr>
            <a:lvl7pPr eaLnBrk="1" hangingPunct="1">
              <a:defRPr lang="fr-FR">
                <a:solidFill>
                  <a:schemeClr val="tx2"/>
                </a:solidFill>
              </a:defRPr>
            </a:lvl7pPr>
            <a:lvl8pPr eaLnBrk="1" hangingPunct="1">
              <a:defRPr lang="fr-FR">
                <a:solidFill>
                  <a:schemeClr val="tx2"/>
                </a:solidFill>
              </a:defRPr>
            </a:lvl8pPr>
            <a:lvl9pPr eaLnBrk="1" hangingPunct="1">
              <a:defRPr lang="fr-FR">
                <a:solidFill>
                  <a:schemeClr val="tx2"/>
                </a:solidFill>
              </a:defRPr>
            </a:lvl9pPr>
          </a:lstStyle>
          <a:p>
            <a:pPr>
              <a:lnSpc>
                <a:spcPct val="150000"/>
              </a:lnSpc>
            </a:pPr>
            <a:r>
              <a:rPr lang="fr-FR" sz="2000" dirty="0">
                <a:latin typeface="Franklin Gothic Book (Corps)"/>
              </a:rPr>
              <a:t>Le </a:t>
            </a:r>
            <a:r>
              <a:rPr lang="fr-FR" sz="2000" dirty="0" err="1">
                <a:latin typeface="Franklin Gothic Book (Corps)"/>
              </a:rPr>
              <a:t>deep</a:t>
            </a:r>
            <a:r>
              <a:rPr lang="fr-FR" sz="2000" dirty="0">
                <a:latin typeface="Franklin Gothic Book (Corps)"/>
              </a:rPr>
              <a:t> </a:t>
            </a:r>
            <a:r>
              <a:rPr lang="fr-FR" sz="2000" dirty="0" err="1">
                <a:latin typeface="Franklin Gothic Book (Corps)"/>
              </a:rPr>
              <a:t>learning</a:t>
            </a:r>
            <a:r>
              <a:rPr lang="fr-FR" sz="2000" dirty="0">
                <a:latin typeface="Franklin Gothic Book (Corps)"/>
              </a:rPr>
              <a:t> est performant </a:t>
            </a:r>
            <a:r>
              <a:rPr lang="fr-FR" sz="2000" b="0" dirty="0">
                <a:latin typeface="Franklin Gothic Book (Corps)"/>
              </a:rPr>
              <a:t>dans de nombreux domaines, par exemple :</a:t>
            </a:r>
            <a:br>
              <a:rPr lang="fr-FR" sz="2000" b="0" dirty="0">
                <a:latin typeface="Franklin Gothic Book (Corps)"/>
              </a:rPr>
            </a:br>
            <a:endParaRPr lang="fr-FR" sz="2000" b="0" dirty="0">
              <a:latin typeface="Franklin Gothic Book (Corps)"/>
            </a:endParaRPr>
          </a:p>
        </p:txBody>
      </p:sp>
      <p:pic>
        <p:nvPicPr>
          <p:cNvPr id="5"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2"/>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6" name="Image 5"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3"/>
          <a:stretch>
            <a:fillRect/>
          </a:stretch>
        </p:blipFill>
        <p:spPr>
          <a:xfrm>
            <a:off x="9646997" y="6256471"/>
            <a:ext cx="718069" cy="497526"/>
          </a:xfrm>
          <a:prstGeom prst="rect">
            <a:avLst/>
          </a:prstGeom>
        </p:spPr>
      </p:pic>
      <p:sp>
        <p:nvSpPr>
          <p:cNvPr id="7" name="ZoneTexte 6"/>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129E2F4C-A5FD-B15B-F32D-7BF017349400}"/>
              </a:ext>
            </a:extLst>
          </p:cNvPr>
          <p:cNvSpPr>
            <a:spLocks noGrp="1"/>
          </p:cNvSpPr>
          <p:nvPr>
            <p:ph type="sldNum" sz="quarter" idx="12"/>
          </p:nvPr>
        </p:nvSpPr>
        <p:spPr>
          <a:xfrm>
            <a:off x="11482666" y="6505536"/>
            <a:ext cx="523240" cy="247651"/>
          </a:xfrm>
        </p:spPr>
        <p:txBody>
          <a:bodyPr/>
          <a:lstStyle/>
          <a:p>
            <a:pPr rtl="0"/>
            <a:fld id="{294A09A9-5501-47C1-A89A-A340965A2BE2}" type="slidenum">
              <a:rPr lang="fr-FR" smtClean="0"/>
              <a:pPr rtl="0"/>
              <a:t>8</a:t>
            </a:fld>
            <a:endParaRPr lang="fr-FR" dirty="0">
              <a:latin typeface="+mn-lt"/>
            </a:endParaRPr>
          </a:p>
        </p:txBody>
      </p:sp>
      <p:pic>
        <p:nvPicPr>
          <p:cNvPr id="4" name="Image 3">
            <a:extLst>
              <a:ext uri="{FF2B5EF4-FFF2-40B4-BE49-F238E27FC236}">
                <a16:creationId xmlns:a16="http://schemas.microsoft.com/office/drawing/2014/main" id="{814652C7-5CD6-5E76-FC98-E1A7938B00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2407" y="2440640"/>
            <a:ext cx="3562659" cy="23451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22094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67810-89E5-B7F4-C424-C5FF2030A672}"/>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68205617-CEA4-D68F-EDE7-141C6B800865}"/>
              </a:ext>
            </a:extLst>
          </p:cNvPr>
          <p:cNvSpPr>
            <a:spLocks noGrp="1"/>
          </p:cNvSpPr>
          <p:nvPr>
            <p:ph type="title"/>
          </p:nvPr>
        </p:nvSpPr>
        <p:spPr/>
        <p:txBody>
          <a:bodyPr/>
          <a:lstStyle/>
          <a:p>
            <a:r>
              <a:rPr lang="fr-FR" dirty="0"/>
              <a:t>Comment ça marche ?</a:t>
            </a:r>
          </a:p>
        </p:txBody>
      </p:sp>
      <p:sp>
        <p:nvSpPr>
          <p:cNvPr id="6" name="Espace réservé du contenu 5">
            <a:extLst>
              <a:ext uri="{FF2B5EF4-FFF2-40B4-BE49-F238E27FC236}">
                <a16:creationId xmlns:a16="http://schemas.microsoft.com/office/drawing/2014/main" id="{65DE4590-D7B3-3C7B-9B3D-2A104E1A441C}"/>
              </a:ext>
            </a:extLst>
          </p:cNvPr>
          <p:cNvSpPr>
            <a:spLocks noGrp="1"/>
          </p:cNvSpPr>
          <p:nvPr>
            <p:ph sz="quarter" idx="13"/>
          </p:nvPr>
        </p:nvSpPr>
        <p:spPr>
          <a:xfrm>
            <a:off x="3657600" y="1783080"/>
            <a:ext cx="7810500" cy="5074919"/>
          </a:xfrm>
        </p:spPr>
        <p:txBody>
          <a:bodyPr>
            <a:normAutofit/>
          </a:bodyPr>
          <a:lstStyle/>
          <a:p>
            <a:pPr marL="0" indent="0">
              <a:buNone/>
            </a:pPr>
            <a:r>
              <a:rPr lang="fr-FR" b="1" dirty="0"/>
              <a:t>Etape 1 : fournir une donnée d’entrée</a:t>
            </a:r>
          </a:p>
          <a:p>
            <a:pPr marL="0" indent="0">
              <a:buNone/>
            </a:pPr>
            <a:r>
              <a:rPr lang="fr-FR" i="1" dirty="0"/>
              <a:t>Exemple : apprendre à reconnaître un chat</a:t>
            </a:r>
          </a:p>
        </p:txBody>
      </p:sp>
      <p:pic>
        <p:nvPicPr>
          <p:cNvPr id="7" name="Image 6">
            <a:extLst>
              <a:ext uri="{FF2B5EF4-FFF2-40B4-BE49-F238E27FC236}">
                <a16:creationId xmlns:a16="http://schemas.microsoft.com/office/drawing/2014/main" id="{807438E0-BB36-B95E-FC01-35189C487B22}"/>
              </a:ext>
            </a:extLst>
          </p:cNvPr>
          <p:cNvPicPr>
            <a:picLocks noChangeAspect="1"/>
          </p:cNvPicPr>
          <p:nvPr/>
        </p:nvPicPr>
        <p:blipFill>
          <a:blip r:embed="rId2"/>
          <a:stretch>
            <a:fillRect/>
          </a:stretch>
        </p:blipFill>
        <p:spPr>
          <a:xfrm>
            <a:off x="3730132" y="2883671"/>
            <a:ext cx="7068536" cy="3572374"/>
          </a:xfrm>
          <a:prstGeom prst="rect">
            <a:avLst/>
          </a:prstGeom>
        </p:spPr>
      </p:pic>
      <p:pic>
        <p:nvPicPr>
          <p:cNvPr id="8"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3"/>
          <a:stretch>
            <a:fillRect/>
          </a:stretch>
        </p:blipFill>
        <p:spPr>
          <a:xfrm>
            <a:off x="10469810" y="6280774"/>
            <a:ext cx="508581" cy="448921"/>
          </a:xfrm>
          <a:prstGeom prst="rect">
            <a:avLst/>
          </a:prstGeom>
          <a:ln>
            <a:noFill/>
          </a:ln>
          <a:effectLst>
            <a:outerShdw blurRad="292100" dist="139700" dir="2700000" algn="tl" rotWithShape="0">
              <a:srgbClr val="333333">
                <a:alpha val="65000"/>
              </a:srgbClr>
            </a:outerShdw>
          </a:effectLst>
        </p:spPr>
      </p:pic>
      <p:pic>
        <p:nvPicPr>
          <p:cNvPr id="9" name="Image 8"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4"/>
          <a:stretch>
            <a:fillRect/>
          </a:stretch>
        </p:blipFill>
        <p:spPr>
          <a:xfrm>
            <a:off x="9646997" y="6256471"/>
            <a:ext cx="718069" cy="497526"/>
          </a:xfrm>
          <a:prstGeom prst="rect">
            <a:avLst/>
          </a:prstGeom>
        </p:spPr>
      </p:pic>
      <p:sp>
        <p:nvSpPr>
          <p:cNvPr id="10" name="ZoneTexte 9"/>
          <p:cNvSpPr txBox="1"/>
          <p:nvPr/>
        </p:nvSpPr>
        <p:spPr>
          <a:xfrm>
            <a:off x="0" y="6457890"/>
            <a:ext cx="1610686" cy="400110"/>
          </a:xfrm>
          <a:prstGeom prst="rect">
            <a:avLst/>
          </a:prstGeom>
          <a:noFill/>
        </p:spPr>
        <p:txBody>
          <a:bodyPr wrap="square" rtlCol="0">
            <a:spAutoFit/>
          </a:bodyPr>
          <a:lstStyle/>
          <a:p>
            <a:r>
              <a:rPr lang="en-US" sz="1000" dirty="0">
                <a:solidFill>
                  <a:schemeClr val="bg1"/>
                </a:solidFill>
              </a:rPr>
              <a:t>Tiburce Rioult BTS SIO 2024-2026</a:t>
            </a:r>
            <a:endParaRPr lang="fr-FR" sz="1000" dirty="0">
              <a:solidFill>
                <a:schemeClr val="bg1"/>
              </a:solidFill>
            </a:endParaRPr>
          </a:p>
        </p:txBody>
      </p:sp>
      <p:sp>
        <p:nvSpPr>
          <p:cNvPr id="2" name="Espace réservé du numéro de diapositive 1">
            <a:extLst>
              <a:ext uri="{FF2B5EF4-FFF2-40B4-BE49-F238E27FC236}">
                <a16:creationId xmlns:a16="http://schemas.microsoft.com/office/drawing/2014/main" id="{83A79FB8-AF16-C69A-8531-AA8CDD7EA508}"/>
              </a:ext>
            </a:extLst>
          </p:cNvPr>
          <p:cNvSpPr>
            <a:spLocks noGrp="1"/>
          </p:cNvSpPr>
          <p:nvPr>
            <p:ph type="sldNum" sz="quarter" idx="22"/>
          </p:nvPr>
        </p:nvSpPr>
        <p:spPr>
          <a:xfrm>
            <a:off x="11496377" y="6505234"/>
            <a:ext cx="523240" cy="247651"/>
          </a:xfrm>
        </p:spPr>
        <p:txBody>
          <a:bodyPr/>
          <a:lstStyle/>
          <a:p>
            <a:pPr rtl="0"/>
            <a:fld id="{294A09A9-5501-47C1-A89A-A340965A2BE2}" type="slidenum">
              <a:rPr lang="fr-FR" smtClean="0"/>
              <a:pPr rtl="0"/>
              <a:t>9</a:t>
            </a:fld>
            <a:endParaRPr lang="fr-FR" dirty="0">
              <a:latin typeface="+mn-lt"/>
            </a:endParaRPr>
          </a:p>
        </p:txBody>
      </p:sp>
    </p:spTree>
    <p:extLst>
      <p:ext uri="{BB962C8B-B14F-4D97-AF65-F5344CB8AC3E}">
        <p14:creationId xmlns:p14="http://schemas.microsoft.com/office/powerpoint/2010/main" val="5306485"/>
      </p:ext>
    </p:extLst>
  </p:cSld>
  <p:clrMapOvr>
    <a:masterClrMapping/>
  </p:clrMapOvr>
</p:sld>
</file>

<file path=ppt/theme/theme1.xml><?xml version="1.0" encoding="utf-8"?>
<a:theme xmlns:a="http://schemas.openxmlformats.org/drawingml/2006/main" name="Personnalisé">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332792_TF78853419_Win32" id="{E939D1AD-245E-4113-B88E-E20D599B2C52}" vid="{B269D645-ADA9-4C84-B6E4-2BDC65D07C9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1FFAC0-05A2-416A-B06C-C248395482CF}">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Présentation annuelle – Géométrique</Template>
  <TotalTime>413</TotalTime>
  <Words>1206</Words>
  <Application>Microsoft Office PowerPoint</Application>
  <PresentationFormat>Grand écran</PresentationFormat>
  <Paragraphs>150</Paragraphs>
  <Slides>22</Slides>
  <Notes>7</Notes>
  <HiddenSlides>0</HiddenSlides>
  <MMClips>1</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Arial</vt:lpstr>
      <vt:lpstr>Calibri</vt:lpstr>
      <vt:lpstr>Franklin Gothic Book</vt:lpstr>
      <vt:lpstr>Franklin Gothic Book (Corps)</vt:lpstr>
      <vt:lpstr>Franklin Gothic Demi</vt:lpstr>
      <vt:lpstr>Wingdings</vt:lpstr>
      <vt:lpstr>Personnalisé</vt:lpstr>
      <vt:lpstr>Le deep learning</vt:lpstr>
      <vt:lpstr>Sommaire</vt:lpstr>
      <vt:lpstr>Planification</vt:lpstr>
      <vt:lpstr>Présentation</vt:lpstr>
      <vt:lpstr>Entreprise NextRoad</vt:lpstr>
      <vt:lpstr>Utilisation du Deep Learning chez Nextroad</vt:lpstr>
      <vt:lpstr>Définition</vt:lpstr>
      <vt:lpstr>- La reconnaissance faciale et vocale - La robotique - La traduction automatique - Les véhicules autonomes - L’aérospatial - Le diagnostic médical - Les recommandations personnalisées - Les prédictions financières - Les détections de fraudes </vt:lpstr>
      <vt:lpstr>Comment ça marche ?</vt:lpstr>
      <vt:lpstr>Comment ça marche ?</vt:lpstr>
      <vt:lpstr>Comment ça marche ?</vt:lpstr>
      <vt:lpstr>Comment ça marche ?</vt:lpstr>
      <vt:lpstr>Comment ça marche ?</vt:lpstr>
      <vt:lpstr>Comment ça marche ?</vt:lpstr>
      <vt:lpstr>Exemple n°1 : détection du cancer de la peau</vt:lpstr>
      <vt:lpstr>Exemple n°2 : AlphaGo </vt:lpstr>
      <vt:lpstr>Atouts et limites</vt:lpstr>
      <vt:lpstr>Perspectives</vt:lpstr>
      <vt:lpstr>Conclusion</vt:lpstr>
      <vt:lpstr>Sources utilisées</vt:lpstr>
      <vt:lpstr>Glossaire</vt:lpstr>
      <vt:lpstr>Bibliographie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deep learning</dc:title>
  <dc:creator>Marianne Maillard</dc:creator>
  <cp:lastModifiedBy>Tiburce RIOULT</cp:lastModifiedBy>
  <cp:revision>15</cp:revision>
  <dcterms:created xsi:type="dcterms:W3CDTF">2025-11-26T17:03:53Z</dcterms:created>
  <dcterms:modified xsi:type="dcterms:W3CDTF">2025-12-16T14:28:09Z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